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9" r:id="rId3"/>
    <p:sldId id="296" r:id="rId4"/>
    <p:sldId id="299" r:id="rId5"/>
    <p:sldId id="300" r:id="rId6"/>
    <p:sldId id="303" r:id="rId7"/>
    <p:sldId id="304" r:id="rId8"/>
    <p:sldId id="305" r:id="rId9"/>
    <p:sldId id="306" r:id="rId10"/>
    <p:sldId id="308" r:id="rId11"/>
    <p:sldId id="295" r:id="rId12"/>
    <p:sldId id="310" r:id="rId13"/>
  </p:sldIdLst>
  <p:sldSz cx="12192000" cy="6858000"/>
  <p:notesSz cx="987266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A15380CB-F609-44FA-BCD6-D8696CE2BA84}">
          <p14:sldIdLst>
            <p14:sldId id="256"/>
            <p14:sldId id="309"/>
            <p14:sldId id="296"/>
            <p14:sldId id="299"/>
            <p14:sldId id="300"/>
            <p14:sldId id="303"/>
            <p14:sldId id="304"/>
            <p14:sldId id="305"/>
            <p14:sldId id="306"/>
            <p14:sldId id="308"/>
            <p14:sldId id="295"/>
            <p14:sldId id="31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6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C411E-D006-42FB-9A46-84C14450FFD8}" type="datetimeFigureOut">
              <a:rPr lang="tr-TR" smtClean="0"/>
              <a:t>20.03.2018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A0038-BAE1-42B9-9968-3AEB03B06D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5600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F6198-1F23-4599-80E1-DCED3B8247F9}" type="datetimeFigureOut">
              <a:rPr lang="tr-TR" smtClean="0"/>
              <a:t>20.03.2018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826F-0A99-461D-8E0B-AE3E71E508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15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3826F-0A99-461D-8E0B-AE3E71E5082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3327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295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639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639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3826F-0A99-461D-8E0B-AE3E71E50821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85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61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1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50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301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663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23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3826F-0A99-461D-8E0B-AE3E71E508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19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dsgm.meb.gov.t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dsgm.meb.gov.tr/anke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" y="1536539"/>
            <a:ext cx="12191999" cy="1117687"/>
          </a:xfrm>
        </p:spPr>
        <p:txBody>
          <a:bodyPr>
            <a:noAutofit/>
          </a:bodyPr>
          <a:lstStyle/>
          <a:p>
            <a:pPr algn="ctr"/>
            <a:r>
              <a:rPr lang="tr-TR" sz="2200" dirty="0" smtClean="0"/>
              <a:t>T.C. MİLLÎ EĞİTİM BAKANLIĞI</a:t>
            </a:r>
          </a:p>
          <a:p>
            <a:pPr algn="ctr"/>
            <a:r>
              <a:rPr lang="tr-TR" sz="2200" dirty="0" smtClean="0"/>
              <a:t>ÖLÇME, DEĞERLENDİRME VE SINAV HİZMETLERİ GENEL MÜDÜRLÜĞÜ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85" y="269240"/>
            <a:ext cx="1041029" cy="1033485"/>
          </a:xfrm>
          <a:prstGeom prst="rect">
            <a:avLst/>
          </a:prstGeom>
        </p:spPr>
      </p:pic>
      <p:sp>
        <p:nvSpPr>
          <p:cNvPr id="5" name="Alt Başlık 2"/>
          <p:cNvSpPr txBox="1">
            <a:spLocks/>
          </p:cNvSpPr>
          <p:nvPr/>
        </p:nvSpPr>
        <p:spPr>
          <a:xfrm>
            <a:off x="358589" y="3622267"/>
            <a:ext cx="12191999" cy="177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ABİDE 2018</a:t>
            </a:r>
            <a:r>
              <a:rPr lang="tr-TR" sz="40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UYGULAMA ESASLARI</a:t>
            </a:r>
            <a:endParaRPr lang="tr-TR" sz="4000" dirty="0"/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1" y="4432054"/>
            <a:ext cx="12191999" cy="809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Uygulama Materyallerinin Güvenlik ve Gizliliğinin Sağlanması</a:t>
            </a:r>
            <a:endParaRPr lang="tr-T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30469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400" dirty="0"/>
              <a:t>ABİDE materyalleri daha sonra da </a:t>
            </a:r>
            <a:r>
              <a:rPr lang="tr-TR" sz="2400" dirty="0" smtClean="0"/>
              <a:t>kullanılabileceği </a:t>
            </a:r>
            <a:r>
              <a:rPr lang="tr-TR" sz="2400" dirty="0"/>
              <a:t>için bu materyallerin güvenliği çok önemlidir</a:t>
            </a:r>
            <a:r>
              <a:rPr lang="tr-TR" sz="2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400" dirty="0" smtClean="0"/>
              <a:t>Hiçbir </a:t>
            </a:r>
            <a:r>
              <a:rPr lang="tr-TR" sz="2400" dirty="0"/>
              <a:t>koşulda </a:t>
            </a:r>
            <a:r>
              <a:rPr lang="tr-TR" sz="2400" dirty="0" smtClean="0"/>
              <a:t>ABİDE </a:t>
            </a:r>
            <a:r>
              <a:rPr lang="tr-TR" sz="2400" dirty="0"/>
              <a:t>materyallerinin </a:t>
            </a:r>
            <a:r>
              <a:rPr lang="tr-TR" sz="2400" b="1" dirty="0" smtClean="0">
                <a:solidFill>
                  <a:srgbClr val="FF0000"/>
                </a:solidFill>
              </a:rPr>
              <a:t>FOTOKOPİSİ ÇEKİLEMEZ </a:t>
            </a:r>
            <a:r>
              <a:rPr lang="tr-TR" sz="2400" dirty="0" smtClean="0"/>
              <a:t>ya da bu materyaller </a:t>
            </a:r>
            <a:r>
              <a:rPr lang="tr-TR" sz="2400" b="1" dirty="0" smtClean="0">
                <a:solidFill>
                  <a:srgbClr val="FF0000"/>
                </a:solidFill>
              </a:rPr>
              <a:t>ÇOĞALTILAMAZ.</a:t>
            </a:r>
          </a:p>
          <a:p>
            <a:pPr algn="just"/>
            <a:endParaRPr lang="tr-T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FF0000"/>
                </a:solidFill>
              </a:rPr>
              <a:t>Öğrencilerin ya da öğretmenlerin </a:t>
            </a:r>
            <a:r>
              <a:rPr lang="tr-TR" sz="2400" dirty="0" smtClean="0"/>
              <a:t>cep </a:t>
            </a:r>
            <a:r>
              <a:rPr lang="tr-TR" sz="2400" dirty="0"/>
              <a:t>telefonları ya da diğer elektronik cihazlarla </a:t>
            </a:r>
            <a:r>
              <a:rPr lang="tr-TR" sz="2400" b="1" dirty="0">
                <a:solidFill>
                  <a:srgbClr val="FF0000"/>
                </a:solidFill>
              </a:rPr>
              <a:t>materyallerin</a:t>
            </a:r>
            <a:r>
              <a:rPr lang="tr-TR" sz="2400" dirty="0"/>
              <a:t> </a:t>
            </a:r>
            <a:r>
              <a:rPr lang="tr-TR" sz="2400" b="1" dirty="0">
                <a:solidFill>
                  <a:srgbClr val="FF0000"/>
                </a:solidFill>
              </a:rPr>
              <a:t>fotoğrafını </a:t>
            </a:r>
            <a:r>
              <a:rPr lang="tr-TR" sz="2400" b="1" dirty="0" smtClean="0">
                <a:solidFill>
                  <a:srgbClr val="FF0000"/>
                </a:solidFill>
              </a:rPr>
              <a:t>çekmelerine izin verilemez</a:t>
            </a:r>
            <a:r>
              <a:rPr lang="tr-TR" sz="2400" dirty="0" smtClean="0"/>
              <a:t>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47467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Uygulama Deseni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00891" y="1306286"/>
            <a:ext cx="11591110" cy="42011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</a:rPr>
              <a:t>Her bir ile tek bir kitapçık türü ya da en fazla iki kitapçık türü gönderilecektir.</a:t>
            </a:r>
          </a:p>
          <a:p>
            <a:pPr algn="ctr"/>
            <a:endParaRPr lang="tr-TR" sz="2800" dirty="0" smtClean="0"/>
          </a:p>
          <a:p>
            <a:pPr algn="ctr"/>
            <a:endParaRPr lang="tr-TR" sz="2800" dirty="0"/>
          </a:p>
          <a:p>
            <a:pPr algn="ctr"/>
            <a:endParaRPr lang="tr-TR" sz="2800" dirty="0" smtClean="0"/>
          </a:p>
          <a:p>
            <a:pPr algn="ctr"/>
            <a:endParaRPr lang="tr-TR" sz="2800" dirty="0"/>
          </a:p>
          <a:p>
            <a:r>
              <a:rPr lang="tr-TR" sz="2800" dirty="0" smtClean="0"/>
              <a:t>    </a:t>
            </a:r>
          </a:p>
          <a:p>
            <a:r>
              <a:rPr lang="tr-TR" sz="2800" dirty="0"/>
              <a:t> </a:t>
            </a:r>
            <a:r>
              <a:rPr lang="tr-TR" sz="2800" dirty="0" smtClean="0"/>
              <a:t>         </a:t>
            </a:r>
            <a:r>
              <a:rPr lang="tr-TR" sz="2800" b="1" dirty="0" smtClean="0">
                <a:solidFill>
                  <a:srgbClr val="FF0000"/>
                </a:solidFill>
              </a:rPr>
              <a:t>VEYA</a:t>
            </a:r>
          </a:p>
          <a:p>
            <a:endParaRPr lang="tr-TR" sz="2800" b="1" dirty="0">
              <a:solidFill>
                <a:srgbClr val="FF0000"/>
              </a:solidFill>
            </a:endParaRPr>
          </a:p>
          <a:p>
            <a:pPr algn="ctr"/>
            <a:endParaRPr lang="tr-TR" sz="28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835426"/>
              </p:ext>
            </p:extLst>
          </p:nvPr>
        </p:nvGraphicFramePr>
        <p:xfrm>
          <a:off x="1796869" y="4625461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Etkinlik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Süre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Birinci Oturum(Sosyal Bilgiler)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50 dakika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Ara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 dakika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İkinci Oturum</a:t>
                      </a:r>
                      <a:r>
                        <a:rPr lang="tr-TR" baseline="0" dirty="0" smtClean="0"/>
                        <a:t>(Matematik)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50 dakika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07" y="2070463"/>
            <a:ext cx="813276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405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207622" y="2312126"/>
            <a:ext cx="73935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http</a:t>
            </a:r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:</a:t>
            </a:r>
            <a:r>
              <a:rPr lang="tr-TR" sz="3600" dirty="0" smtClean="0">
                <a:solidFill>
                  <a:schemeClr val="bg1"/>
                </a:solidFill>
              </a:rPr>
              <a:t>Teşekkürler…</a:t>
            </a:r>
            <a:r>
              <a:rPr lang="tr-TR" sz="3600" dirty="0" smtClean="0"/>
              <a:t>/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126994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2600" b="1" dirty="0" smtClean="0"/>
              <a:t>Genel Müdürlüğümüz Tarafından Uygulama İle İlgili Yapılan Çalışmalar </a:t>
            </a:r>
            <a:endParaRPr lang="tr-TR" sz="26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62342" y="843323"/>
            <a:ext cx="11629505" cy="55553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</a:rPr>
              <a:t>Örneklemin (okulların) belirlenmesi,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İl koordinatörlerine yönelik bilgilendirme toplantısı,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Uygulamanın illerde hangi okullarda ve ne zaman yapılacağının illere bildirilmesi (saatler de dahil olmak üzere),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Test uygulayıcılarına (Bakanlık temsilcileri) yönelik bilgilendirme toplantısı yapılması,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İl koordinatörlerine ve okul koordinatörlerine yönelik kılavuzun hazırlanması. </a:t>
            </a:r>
          </a:p>
          <a:p>
            <a:pPr>
              <a:defRPr/>
            </a:pPr>
            <a:endParaRPr lang="tr-TR" sz="19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40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3200" b="1" dirty="0" smtClean="0"/>
              <a:t>Uygulama Takvimi</a:t>
            </a:r>
            <a:endParaRPr lang="tr-TR" sz="32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30469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400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2 Nisan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cs typeface="Times New Roman" panose="02020603050405020304" pitchFamily="18" charset="0"/>
              </a:rPr>
              <a:t> 2018 – </a:t>
            </a:r>
            <a:r>
              <a:rPr lang="tr-TR" sz="2400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20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cs typeface="Times New Roman" panose="02020603050405020304" pitchFamily="18" charset="0"/>
              </a:rPr>
              <a:t>Nisan 2018 Arası,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baseline="0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İstanbul – 1 hafta,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cs typeface="Times New Roman" panose="02020603050405020304" pitchFamily="18" charset="0"/>
              </a:rPr>
              <a:t>Ankara – 1 hafta,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baseline="0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Diğer iller – 2</a:t>
            </a:r>
            <a:r>
              <a:rPr lang="tr-TR" sz="2400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hafta.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2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/>
            <a:r>
              <a:rPr lang="tr-TR" sz="2800" b="1" dirty="0" smtClean="0"/>
              <a:t>Uygulamanın Yapılacağı Okulların ve Öğrencilerin Bilgilendirilmesi</a:t>
            </a:r>
            <a:endParaRPr lang="tr-TR" sz="2800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523651" cy="29700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/>
              <a:t>İnternet sayfası: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>
                <a:hlinkClick r:id="rId4"/>
              </a:rPr>
              <a:t>http://</a:t>
            </a:r>
            <a:r>
              <a:rPr lang="tr-TR" sz="2800" dirty="0">
                <a:hlinkClick r:id="rId4"/>
              </a:rPr>
              <a:t>odsgm.meb.gov.tr</a:t>
            </a:r>
            <a:r>
              <a:rPr lang="tr-TR" sz="2800" dirty="0" smtClean="0">
                <a:hlinkClick r:id="rId4"/>
              </a:rPr>
              <a:t>/</a:t>
            </a:r>
            <a:endParaRPr lang="tr-TR" sz="2800" dirty="0" smtClean="0"/>
          </a:p>
          <a:p>
            <a:pPr algn="just">
              <a:lnSpc>
                <a:spcPct val="150000"/>
              </a:lnSpc>
            </a:pPr>
            <a:r>
              <a:rPr lang="tr-TR" sz="2800" dirty="0" smtClean="0"/>
              <a:t>ABİDE Raporu ve açıklanan sorular</a:t>
            </a:r>
          </a:p>
          <a:p>
            <a:pPr algn="just">
              <a:lnSpc>
                <a:spcPct val="150000"/>
              </a:lnSpc>
            </a:pPr>
            <a:r>
              <a:rPr lang="tr-TR" sz="2800" u="sng" dirty="0" smtClean="0">
                <a:solidFill>
                  <a:schemeClr val="accent6">
                    <a:lumMod val="75000"/>
                  </a:schemeClr>
                </a:solidFill>
              </a:rPr>
              <a:t>http://abide.meb.gov.tr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69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 Koordinatörlerinin Görevleri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36635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 Koordinatörü, kendi ilinde ABİDE Araştırması kapsamında yapılacak bütün iş ve işlemlerden sorumlu </a:t>
            </a:r>
            <a:r>
              <a:rPr lang="tr-T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olan </a:t>
            </a:r>
            <a:r>
              <a:rPr lang="tr-T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kişidir. Bu </a:t>
            </a:r>
            <a:r>
              <a:rPr lang="tr-T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süreçte il koordinatörünün Genel Müdürlüğümüz ile </a:t>
            </a:r>
            <a:r>
              <a:rPr lang="tr-T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sürekli iletişim halinde </a:t>
            </a:r>
            <a:r>
              <a:rPr lang="tr-T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olması ve uygulamanın belirlenen </a:t>
            </a:r>
            <a:r>
              <a:rPr lang="tr-T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standartlara </a:t>
            </a:r>
            <a:r>
              <a:rPr lang="tr-T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uygun bir biçimde yapılmasını sağlaması beklenmektedir. 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 </a:t>
            </a:r>
            <a:r>
              <a:rPr lang="tr-T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Koordinatörünün, okul koordinatörü ve gözetmenler için hazırlanan yönergelerin takip edilmesini sağlaması beklenmektedir. </a:t>
            </a:r>
            <a:endParaRPr kumimoji="0" lang="tr-TR" sz="1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21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Uygulama Öncesi Yapılması Beklenenler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40934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Araştırma kapsamında uygulanacak olan yönetici, öğretmen ve öğrenci anketleri elektronik ortamda </a:t>
            </a:r>
            <a:r>
              <a:rPr lang="tr-T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</a:t>
            </a:r>
            <a:r>
              <a:rPr lang="tr-T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odsgm.meb.gov.tr/anket</a:t>
            </a:r>
            <a:r>
              <a:rPr lang="tr-T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dirty="0" smtClean="0"/>
              <a:t>internet </a:t>
            </a:r>
            <a:r>
              <a:rPr lang="tr-TR" sz="2000" dirty="0"/>
              <a:t>adresinde bulunan anket modülüne </a:t>
            </a:r>
            <a:r>
              <a:rPr lang="tr-TR" sz="2000" dirty="0">
                <a:solidFill>
                  <a:srgbClr val="FF0000"/>
                </a:solidFill>
              </a:rPr>
              <a:t>TC Kimlik Numarası ve doğum tarihi ile </a:t>
            </a:r>
            <a:r>
              <a:rPr lang="tr-TR" sz="2000" dirty="0"/>
              <a:t>giriş yapılarak elektronik ortamda doldurulacaktır. Anket </a:t>
            </a:r>
            <a:r>
              <a:rPr lang="tr-TR" sz="2000" dirty="0" smtClean="0"/>
              <a:t>modülü </a:t>
            </a:r>
            <a:r>
              <a:rPr lang="tr-T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02-27 Nisan 2018 </a:t>
            </a:r>
            <a:r>
              <a:rPr lang="tr-TR" sz="2000" dirty="0" smtClean="0"/>
              <a:t>tarihleri </a:t>
            </a:r>
            <a:r>
              <a:rPr lang="tr-TR" sz="2000" dirty="0"/>
              <a:t>arasında aktif olacağından </a:t>
            </a:r>
            <a:r>
              <a:rPr lang="tr-TR" sz="2000" dirty="0" smtClean="0"/>
              <a:t>anketlerin belirtilen </a:t>
            </a:r>
            <a:r>
              <a:rPr lang="tr-TR" sz="2000" dirty="0"/>
              <a:t>tarihlerde </a:t>
            </a:r>
            <a:r>
              <a:rPr lang="tr-TR" sz="2000" dirty="0" smtClean="0"/>
              <a:t>tamamlanması gerekmektedir. </a:t>
            </a:r>
            <a:r>
              <a:rPr lang="tr-TR" sz="2000" dirty="0"/>
              <a:t>Okullarda yönetici, öğretmen ve öğrenci anketlerinin tamamlanması il koordinatörünün sorumluluğundadır. Anketin doldurulmasının takibi için okul koordinatörleri, anket modülünde anketi dolduran öğretmen ve öğrencilerin listesini görebilecek şekilde yetkilendirilecektir</a:t>
            </a:r>
            <a:r>
              <a:rPr lang="tr-TR" sz="2000" dirty="0" smtClean="0"/>
              <a:t>.</a:t>
            </a:r>
          </a:p>
          <a:p>
            <a:pPr lvl="0" algn="just"/>
            <a:endParaRPr lang="tr-TR" sz="20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000" dirty="0" smtClean="0"/>
              <a:t>Genel Müdürlüğümüz tarafından belirlenen uygulama </a:t>
            </a:r>
            <a:r>
              <a:rPr lang="tr-TR" sz="2000" dirty="0"/>
              <a:t>tarih ve saatleri değiştirilmeyecektir. Uygulama tarih ve saat değişikliklerinin zaruri olması durumunda, </a:t>
            </a:r>
            <a:r>
              <a:rPr lang="tr-TR" sz="2000" dirty="0" smtClean="0"/>
              <a:t>Genel Müdürlüğümüze bilgi verilmesi gerekmektedir. Değişiklik yalnızca Genel Müdürlüğümüzün kararı ile yapılacaktır. </a:t>
            </a:r>
            <a:endParaRPr lang="tr-TR" sz="2000" dirty="0"/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9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Uygulama Öncesi Yapılması Beklenenler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34778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200" dirty="0"/>
              <a:t>Araştırmada kullanılacak test materyallerinin olduğu evraklar Güvenlik Kutusunda </a:t>
            </a:r>
            <a:r>
              <a:rPr lang="tr-TR" sz="2200" dirty="0" smtClean="0"/>
              <a:t>Açık Öğretim Okulları Sınavı </a:t>
            </a:r>
            <a:r>
              <a:rPr lang="tr-TR" sz="2200" dirty="0"/>
              <a:t>kuryeleri ile gönderilecektir. Teslim alınan ABİDE Güvenlik Kutuları il sınav evrakı saklama odasında muhafaza edilecek ve </a:t>
            </a:r>
            <a:r>
              <a:rPr lang="tr-TR" sz="2200" dirty="0">
                <a:solidFill>
                  <a:srgbClr val="FF0000"/>
                </a:solidFill>
              </a:rPr>
              <a:t>sınavdan bir gün önce ya da sınav günü okullara ulaştırılacaktır</a:t>
            </a:r>
            <a:r>
              <a:rPr lang="tr-TR" sz="2200" dirty="0" smtClean="0"/>
              <a:t>.</a:t>
            </a:r>
          </a:p>
          <a:p>
            <a:pPr lvl="0" algn="just"/>
            <a:endParaRPr lang="tr-TR" sz="22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200" dirty="0" smtClean="0"/>
              <a:t>Uygulamaya </a:t>
            </a:r>
            <a:r>
              <a:rPr lang="tr-TR" sz="2200" dirty="0"/>
              <a:t>katılacak </a:t>
            </a:r>
            <a:r>
              <a:rPr lang="tr-TR" sz="2200" dirty="0" smtClean="0"/>
              <a:t>şube </a:t>
            </a:r>
            <a:r>
              <a:rPr lang="tr-TR" sz="2200" dirty="0"/>
              <a:t>ve öğrenciler hiçbir şekilde değiştirilmeyecektir. E-okul </a:t>
            </a:r>
            <a:r>
              <a:rPr lang="tr-TR" sz="2200" dirty="0" smtClean="0"/>
              <a:t>sisteminde </a:t>
            </a:r>
            <a:r>
              <a:rPr lang="tr-TR" sz="2200" dirty="0"/>
              <a:t>ilgili şubede kaydı olan ancak sınav listesinde adı olmayan öğrenci varsa bunlar bir liste halinde </a:t>
            </a:r>
            <a:r>
              <a:rPr lang="tr-TR" sz="2200" dirty="0" smtClean="0"/>
              <a:t>Genel Müdürlüğümüze bildirilecek </a:t>
            </a:r>
            <a:r>
              <a:rPr lang="tr-TR" sz="2200" dirty="0"/>
              <a:t>ve bu öğrenciler yedek </a:t>
            </a:r>
            <a:r>
              <a:rPr lang="tr-TR" sz="2200" dirty="0" smtClean="0"/>
              <a:t>sınav evrakı ile </a:t>
            </a:r>
            <a:r>
              <a:rPr lang="tr-TR" sz="2200" dirty="0"/>
              <a:t>sınava gireceklerdir.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625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Uygulama Öncesi Yapılması Beklenenler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5172" y="1965893"/>
            <a:ext cx="11629505" cy="31393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200" dirty="0" smtClean="0"/>
              <a:t>Belirlenen şubelerde </a:t>
            </a:r>
            <a:r>
              <a:rPr lang="tr-TR" sz="2200" dirty="0"/>
              <a:t>uygulamaya </a:t>
            </a:r>
            <a:r>
              <a:rPr lang="tr-TR" sz="2200" dirty="0" smtClean="0">
                <a:solidFill>
                  <a:srgbClr val="FF0000"/>
                </a:solidFill>
              </a:rPr>
              <a:t>katılım yüzdesinin </a:t>
            </a:r>
            <a:r>
              <a:rPr lang="tr-TR" sz="2200" dirty="0">
                <a:solidFill>
                  <a:srgbClr val="FF0000"/>
                </a:solidFill>
              </a:rPr>
              <a:t>%</a:t>
            </a:r>
            <a:r>
              <a:rPr lang="tr-TR" sz="2200" dirty="0" smtClean="0">
                <a:solidFill>
                  <a:srgbClr val="FF0000"/>
                </a:solidFill>
              </a:rPr>
              <a:t>90 </a:t>
            </a:r>
            <a:r>
              <a:rPr lang="tr-TR" sz="2200" dirty="0" smtClean="0"/>
              <a:t>veya daha yüksek olması </a:t>
            </a:r>
            <a:r>
              <a:rPr lang="tr-TR" sz="2200" dirty="0"/>
              <a:t>gerekmektedir. Bu kapsamda </a:t>
            </a:r>
            <a:r>
              <a:rPr lang="tr-TR" sz="2200" dirty="0" smtClean="0"/>
              <a:t>uygulama günü öğrencilerin </a:t>
            </a:r>
            <a:r>
              <a:rPr lang="tr-TR" sz="2200" dirty="0"/>
              <a:t>uygulamaya katılımlarının sağlanması için gerekli </a:t>
            </a:r>
            <a:r>
              <a:rPr lang="tr-TR" sz="2200" dirty="0" smtClean="0"/>
              <a:t>tedbirlerin alınması büyük önem arz etmektedir. Katılımın </a:t>
            </a:r>
            <a:r>
              <a:rPr lang="tr-TR" sz="2200" dirty="0"/>
              <a:t>%90’dan düşük olduğu </a:t>
            </a:r>
            <a:r>
              <a:rPr lang="tr-TR" sz="2200" dirty="0" smtClean="0"/>
              <a:t>durumlarda telafi </a:t>
            </a:r>
            <a:r>
              <a:rPr lang="tr-TR" sz="2200" dirty="0"/>
              <a:t>oturumu </a:t>
            </a:r>
            <a:r>
              <a:rPr lang="tr-TR" sz="2200" dirty="0" smtClean="0"/>
              <a:t>yapılacak, telafi </a:t>
            </a:r>
            <a:r>
              <a:rPr lang="tr-TR" sz="2200" dirty="0"/>
              <a:t>oturumunun yapılacağı tarih </a:t>
            </a:r>
            <a:r>
              <a:rPr lang="tr-TR" sz="2200" dirty="0" smtClean="0"/>
              <a:t>Genel Müdürlüğümüz tarafından </a:t>
            </a:r>
            <a:r>
              <a:rPr lang="tr-TR" sz="2200" dirty="0"/>
              <a:t>belirlenecektir</a:t>
            </a:r>
            <a:r>
              <a:rPr lang="tr-TR" sz="2200" dirty="0" smtClean="0"/>
              <a:t>.</a:t>
            </a:r>
          </a:p>
          <a:p>
            <a:pPr lvl="0" algn="just"/>
            <a:endParaRPr lang="tr-TR" sz="22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200" dirty="0"/>
              <a:t>Uygulama boyunca test </a:t>
            </a:r>
            <a:r>
              <a:rPr lang="tr-TR" sz="2200" dirty="0" smtClean="0"/>
              <a:t>materyallerinin </a:t>
            </a:r>
            <a:r>
              <a:rPr lang="tr-TR" sz="2200" dirty="0"/>
              <a:t>güvenliğinin sağlanması İl </a:t>
            </a:r>
            <a:r>
              <a:rPr lang="tr-TR" sz="2200" dirty="0" err="1"/>
              <a:t>Koordinatörleri’nin</a:t>
            </a:r>
            <a:r>
              <a:rPr lang="tr-TR" sz="2200" dirty="0"/>
              <a:t> </a:t>
            </a:r>
            <a:r>
              <a:rPr lang="tr-TR" sz="2200" dirty="0" smtClean="0"/>
              <a:t>sorumluluğundadır. </a:t>
            </a:r>
            <a:endParaRPr lang="tr-TR" sz="2200" dirty="0"/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25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2700" y="-133350"/>
            <a:ext cx="12192000" cy="800100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Uygulama Günü Yapılması Beklenenler</a:t>
            </a:r>
            <a:endParaRPr lang="tr-T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-12700" y="6575264"/>
            <a:ext cx="12192000" cy="27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68547" y="1679290"/>
            <a:ext cx="11629505" cy="44012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Okullarda uygulamanın sağlıklı ve belirlenen standartlara uygun yürütülmesi </a:t>
            </a:r>
            <a:r>
              <a:rPr lang="tr-TR" sz="2000" dirty="0" smtClean="0"/>
              <a:t>sağlanacak </a:t>
            </a:r>
            <a:r>
              <a:rPr lang="tr-TR" sz="2000" dirty="0"/>
              <a:t>ve okullar uygulama zamanı ziyaret edilecektir</a:t>
            </a:r>
            <a:r>
              <a:rPr lang="tr-TR" sz="2000" dirty="0" smtClean="0"/>
              <a:t>.</a:t>
            </a:r>
          </a:p>
          <a:p>
            <a:pPr lvl="0" algn="just"/>
            <a:r>
              <a:rPr lang="tr-TR" sz="2000" dirty="0" smtClean="0"/>
              <a:t>  </a:t>
            </a:r>
            <a:endParaRPr lang="tr-TR" sz="20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Okullarda herhangi bir sorun </a:t>
            </a:r>
            <a:r>
              <a:rPr lang="tr-TR" sz="2000" dirty="0" smtClean="0"/>
              <a:t>olması durumunda kılavuzlarda </a:t>
            </a:r>
            <a:r>
              <a:rPr lang="tr-TR" sz="2000" dirty="0"/>
              <a:t>belirlenen yönergelere göre önlemler </a:t>
            </a:r>
            <a:r>
              <a:rPr lang="tr-TR" sz="2000" dirty="0" smtClean="0"/>
              <a:t>alınacak </a:t>
            </a:r>
            <a:r>
              <a:rPr lang="tr-TR" sz="2000" dirty="0"/>
              <a:t>ya da </a:t>
            </a:r>
            <a:r>
              <a:rPr lang="tr-TR" sz="2000" dirty="0" smtClean="0"/>
              <a:t>Genel Müdürlüğümüz ile </a:t>
            </a:r>
            <a:r>
              <a:rPr lang="tr-TR" sz="2000" dirty="0"/>
              <a:t>iletişime geçilecektir. </a:t>
            </a:r>
            <a:endParaRPr lang="tr-TR" sz="2000" dirty="0" smtClean="0"/>
          </a:p>
          <a:p>
            <a:pPr lvl="0" algn="just"/>
            <a:endParaRPr lang="tr-TR" sz="20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Uygulama günü herhangi bir test kitapçığının veya anketin tamamının ya da bir kısmının farklı amaçlar için kullanılması, görüntüsünün alınması, fotokopisinin çekilip çoğaltılması gibi sorunlara karşı önlemlerin alınması gerekecektir. </a:t>
            </a:r>
            <a:endParaRPr lang="tr-TR" sz="2000" dirty="0" smtClean="0"/>
          </a:p>
          <a:p>
            <a:pPr lvl="0" algn="just"/>
            <a:endParaRPr lang="tr-TR" sz="20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Okullarda elektronik ortamda girilmesi gereken yönetici, öğretmen ve öğrenci anketlerinin çevrimiçi olarak </a:t>
            </a:r>
            <a:r>
              <a:rPr lang="tr-TR" sz="2000" dirty="0" smtClean="0"/>
              <a:t>tamamlanması </a:t>
            </a:r>
            <a:r>
              <a:rPr lang="tr-TR" sz="2000" dirty="0"/>
              <a:t>kontrol </a:t>
            </a:r>
            <a:r>
              <a:rPr lang="tr-TR" sz="2000" dirty="0" smtClean="0"/>
              <a:t>edilecek ve eksik </a:t>
            </a:r>
            <a:r>
              <a:rPr lang="tr-TR" sz="2000" dirty="0"/>
              <a:t>olan okulların ilgili anketleri </a:t>
            </a:r>
            <a:r>
              <a:rPr lang="tr-TR" sz="2000" dirty="0" smtClean="0"/>
              <a:t>tamamlaması </a:t>
            </a:r>
            <a:r>
              <a:rPr lang="tr-TR" sz="2000" dirty="0"/>
              <a:t>sağlanacaktır.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865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Mor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1277</TotalTime>
  <Words>640</Words>
  <Application>Microsoft Office PowerPoint</Application>
  <PresentationFormat>Özel</PresentationFormat>
  <Paragraphs>82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Berlin</vt:lpstr>
      <vt:lpstr>PowerPoint Sunusu</vt:lpstr>
      <vt:lpstr>Genel Müdürlüğümüz Tarafından Uygulama İle İlgili Yapılan Çalışmalar </vt:lpstr>
      <vt:lpstr>Uygulama Takvimi</vt:lpstr>
      <vt:lpstr>Uygulamanın Yapılacağı Okulların ve Öğrencilerin Bilgilendirilmesi</vt:lpstr>
      <vt:lpstr>İl Koordinatörlerinin Görevleri</vt:lpstr>
      <vt:lpstr>Uygulama Öncesi Yapılması Beklenenler</vt:lpstr>
      <vt:lpstr>Uygulama Öncesi Yapılması Beklenenler</vt:lpstr>
      <vt:lpstr>Uygulama Öncesi Yapılması Beklenenler</vt:lpstr>
      <vt:lpstr>Uygulama Günü Yapılması Beklenenler</vt:lpstr>
      <vt:lpstr>Uygulama Materyallerinin Güvenlik ve Gizliliğinin Sağlanması</vt:lpstr>
      <vt:lpstr>Test Uygulama Deseni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TURGAY TAŞKIN</dc:creator>
  <cp:lastModifiedBy>B.ZuhraKAYMAK</cp:lastModifiedBy>
  <cp:revision>91</cp:revision>
  <cp:lastPrinted>2017-10-31T09:03:23Z</cp:lastPrinted>
  <dcterms:created xsi:type="dcterms:W3CDTF">2017-10-23T12:12:11Z</dcterms:created>
  <dcterms:modified xsi:type="dcterms:W3CDTF">2018-03-20T13:51:15Z</dcterms:modified>
</cp:coreProperties>
</file>