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7" r:id="rId2"/>
    <p:sldId id="285" r:id="rId3"/>
    <p:sldId id="286" r:id="rId4"/>
    <p:sldId id="287" r:id="rId5"/>
    <p:sldId id="288" r:id="rId6"/>
    <p:sldId id="289" r:id="rId7"/>
    <p:sldId id="290" r:id="rId8"/>
    <p:sldId id="291" r:id="rId9"/>
    <p:sldId id="292" r:id="rId10"/>
    <p:sldId id="293" r:id="rId11"/>
    <p:sldId id="294" r:id="rId12"/>
    <p:sldId id="295" r:id="rId13"/>
    <p:sldId id="298" r:id="rId14"/>
    <p:sldId id="301" r:id="rId15"/>
    <p:sldId id="303" r:id="rId16"/>
    <p:sldId id="304" r:id="rId17"/>
    <p:sldId id="305" r:id="rId18"/>
    <p:sldId id="306" r:id="rId19"/>
    <p:sldId id="309" r:id="rId20"/>
    <p:sldId id="310" r:id="rId21"/>
    <p:sldId id="311" r:id="rId22"/>
    <p:sldId id="312" r:id="rId23"/>
    <p:sldId id="313" r:id="rId24"/>
    <p:sldId id="316" r:id="rId25"/>
    <p:sldId id="317" r:id="rId26"/>
    <p:sldId id="318" r:id="rId27"/>
    <p:sldId id="319" r:id="rId28"/>
    <p:sldId id="320" r:id="rId29"/>
    <p:sldId id="321" r:id="rId30"/>
    <p:sldId id="322" r:id="rId31"/>
    <p:sldId id="323" r:id="rId32"/>
    <p:sldId id="324" r:id="rId33"/>
    <p:sldId id="325" r:id="rId34"/>
    <p:sldId id="328" r:id="rId35"/>
    <p:sldId id="329" r:id="rId36"/>
    <p:sldId id="330" r:id="rId37"/>
    <p:sldId id="331" r:id="rId38"/>
    <p:sldId id="332" r:id="rId39"/>
    <p:sldId id="33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D11CF-D5C6-437A-A099-2522C2B52ACC}" type="datetimeFigureOut">
              <a:rPr lang="tr-TR" smtClean="0"/>
              <a:t>21.12.2017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5C53E-BB03-48E4-9573-A582A8C38CAC}" type="slidenum">
              <a:rPr lang="tr-TR" smtClean="0"/>
              <a:t>‹#›</a:t>
            </a:fld>
            <a:endParaRPr lang="tr-TR"/>
          </a:p>
        </p:txBody>
      </p:sp>
    </p:spTree>
    <p:extLst>
      <p:ext uri="{BB962C8B-B14F-4D97-AF65-F5344CB8AC3E}">
        <p14:creationId xmlns:p14="http://schemas.microsoft.com/office/powerpoint/2010/main" val="229750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4E0326-F8CC-4B61-961F-299EAB704654}" type="slidenum">
              <a:rPr lang="tr-TR" smtClean="0"/>
              <a:t>2</a:t>
            </a:fld>
            <a:endParaRPr lang="tr-TR"/>
          </a:p>
        </p:txBody>
      </p:sp>
    </p:spTree>
    <p:extLst>
      <p:ext uri="{BB962C8B-B14F-4D97-AF65-F5344CB8AC3E}">
        <p14:creationId xmlns:p14="http://schemas.microsoft.com/office/powerpoint/2010/main" val="28011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12/21/2017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İçerik Yer Tutucusu"/>
          <p:cNvSpPr>
            <a:spLocks noGrp="1"/>
          </p:cNvSpPr>
          <p:nvPr>
            <p:ph idx="1"/>
          </p:nvPr>
        </p:nvSpPr>
        <p:spPr/>
        <p:txBody>
          <a:bodyPr/>
          <a:lstStyle/>
          <a:p>
            <a:endParaRPr lang="tr-TR"/>
          </a:p>
        </p:txBody>
      </p:sp>
      <p:sp>
        <p:nvSpPr>
          <p:cNvPr id="14337" name="1 Başlık"/>
          <p:cNvSpPr>
            <a:spLocks noGrp="1"/>
          </p:cNvSpPr>
          <p:nvPr>
            <p:ph type="title"/>
          </p:nvPr>
        </p:nvSpPr>
        <p:spPr/>
        <p:txBody>
          <a:bodyPr/>
          <a:lstStyle/>
          <a:p>
            <a:endParaRPr lang="tr-TR"/>
          </a:p>
        </p:txBody>
      </p:sp>
      <p:pic>
        <p:nvPicPr>
          <p:cNvPr id="14339" name="Picture 2" descr="C:\Users\Emine AZDIKEN\Desktop\Resim1.jpg"/>
          <p:cNvPicPr>
            <a:picLocks noChangeAspect="1" noChangeArrowheads="1"/>
          </p:cNvPicPr>
          <p:nvPr/>
        </p:nvPicPr>
        <p:blipFill>
          <a:blip r:embed="rId2" cstate="print"/>
          <a:srcRect/>
          <a:stretch>
            <a:fillRect/>
          </a:stretch>
        </p:blipFill>
        <p:spPr bwMode="auto">
          <a:xfrm>
            <a:off x="-399244" y="-540647"/>
            <a:ext cx="12591244" cy="8134466"/>
          </a:xfrm>
          <a:prstGeom prst="rect">
            <a:avLst/>
          </a:prstGeom>
          <a:noFill/>
          <a:ln w="9525">
            <a:noFill/>
            <a:miter lim="800000"/>
            <a:headEnd/>
            <a:tailEnd/>
          </a:ln>
        </p:spPr>
      </p:pic>
      <p:sp>
        <p:nvSpPr>
          <p:cNvPr id="14340" name="5 Metin kutusu"/>
          <p:cNvSpPr txBox="1">
            <a:spLocks noChangeArrowheads="1"/>
          </p:cNvSpPr>
          <p:nvPr/>
        </p:nvSpPr>
        <p:spPr bwMode="auto">
          <a:xfrm>
            <a:off x="2738414" y="4071943"/>
            <a:ext cx="7500990" cy="2585323"/>
          </a:xfrm>
          <a:prstGeom prst="rect">
            <a:avLst/>
          </a:prstGeom>
          <a:noFill/>
          <a:ln w="9525">
            <a:noFill/>
            <a:miter lim="800000"/>
            <a:headEnd/>
            <a:tailEnd/>
          </a:ln>
        </p:spPr>
        <p:txBody>
          <a:bodyPr wrap="square">
            <a:spAutoFit/>
          </a:bodyPr>
          <a:lstStyle/>
          <a:p>
            <a:pPr algn="ctr"/>
            <a:r>
              <a:rPr lang="tr-TR" sz="4000" b="1" dirty="0"/>
              <a:t>AÇIK UÇLU SORU YAZMA VE ÖLÇME DEĞERLENDİRME TEKNİKLERİ SEMİNERİ</a:t>
            </a:r>
            <a:endParaRPr lang="tr-TR" sz="4000" b="1" dirty="0">
              <a:cs typeface="Arial" charset="0"/>
            </a:endParaRPr>
          </a:p>
          <a:p>
            <a:endParaRPr lang="tr-TR" b="1" dirty="0">
              <a:cs typeface="Arial" charset="0"/>
            </a:endParaRPr>
          </a:p>
          <a:p>
            <a:endParaRPr lang="tr-TR" sz="2400" dirty="0">
              <a:latin typeface="Calibri" pitchFamily="34" charset="0"/>
            </a:endParaRPr>
          </a:p>
        </p:txBody>
      </p:sp>
      <p:pic>
        <p:nvPicPr>
          <p:cNvPr id="7" name="Resim 6"/>
          <p:cNvPicPr/>
          <p:nvPr/>
        </p:nvPicPr>
        <p:blipFill>
          <a:blip r:embed="rId3">
            <a:extLst>
              <a:ext uri="{28A0092B-C50C-407E-A947-70E740481C1C}">
                <a14:useLocalDpi xmlns:a14="http://schemas.microsoft.com/office/drawing/2010/main" val="0"/>
              </a:ext>
            </a:extLst>
          </a:blip>
          <a:srcRect/>
          <a:stretch>
            <a:fillRect/>
          </a:stretch>
        </p:blipFill>
        <p:spPr bwMode="auto">
          <a:xfrm>
            <a:off x="7431109" y="2859989"/>
            <a:ext cx="1357861" cy="1333193"/>
          </a:xfrm>
          <a:prstGeom prst="rect">
            <a:avLst/>
          </a:prstGeom>
          <a:noFill/>
          <a:ln>
            <a:noFill/>
          </a:ln>
        </p:spPr>
      </p:pic>
    </p:spTree>
    <p:extLst>
      <p:ext uri="{BB962C8B-B14F-4D97-AF65-F5344CB8AC3E}">
        <p14:creationId xmlns:p14="http://schemas.microsoft.com/office/powerpoint/2010/main" val="4153866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81000"/>
            <a:ext cx="7498080" cy="5867400"/>
          </a:xfrm>
        </p:spPr>
        <p:txBody>
          <a:bodyPr>
            <a:normAutofit/>
          </a:bodyPr>
          <a:lstStyle/>
          <a:p>
            <a:pPr>
              <a:buNone/>
            </a:pPr>
            <a:r>
              <a:rPr lang="tr-TR" sz="2000" b="1" dirty="0">
                <a:latin typeface="Times New Roman" pitchFamily="18" charset="0"/>
                <a:cs typeface="Times New Roman" pitchFamily="18" charset="0"/>
              </a:rPr>
              <a:t>ÖRNEK:</a:t>
            </a:r>
          </a:p>
          <a:p>
            <a:pPr marL="596646" indent="-514350">
              <a:buAutoNum type="arabicPeriod"/>
            </a:pPr>
            <a:r>
              <a:rPr lang="tr-TR" sz="2000" dirty="0">
                <a:latin typeface="Times New Roman" pitchFamily="18" charset="0"/>
                <a:cs typeface="Times New Roman" pitchFamily="18" charset="0"/>
              </a:rPr>
              <a:t>__ve__vitaminleri suda çözünür ve pek çoğu ______________. (C, B, vücutta depolanmaz.)</a:t>
            </a:r>
          </a:p>
          <a:p>
            <a:pPr marL="596646" indent="-514350">
              <a:buAutoNum type="arabicPeriod"/>
            </a:pPr>
            <a:endParaRPr lang="tr-TR" sz="2000" dirty="0">
              <a:latin typeface="Times New Roman" pitchFamily="18" charset="0"/>
              <a:cs typeface="Times New Roman" pitchFamily="18" charset="0"/>
            </a:endParaRPr>
          </a:p>
          <a:p>
            <a:pPr marL="596646" indent="-514350">
              <a:buAutoNum type="arabicPeriod"/>
            </a:pPr>
            <a:endParaRPr lang="tr-TR" sz="2000" dirty="0">
              <a:latin typeface="Times New Roman" pitchFamily="18" charset="0"/>
              <a:cs typeface="Times New Roman" pitchFamily="18" charset="0"/>
            </a:endParaRPr>
          </a:p>
          <a:p>
            <a:pPr marL="596646" indent="-514350">
              <a:buAutoNum type="arabicPeriod"/>
            </a:pPr>
            <a:r>
              <a:rPr lang="tr-TR" sz="2000" dirty="0">
                <a:latin typeface="Times New Roman" pitchFamily="18" charset="0"/>
                <a:cs typeface="Times New Roman" pitchFamily="18" charset="0"/>
              </a:rPr>
              <a:t>__ve__ vitaminleri suda çözünür ve pek çoğu vücutta depolanmaz. (C, B)</a:t>
            </a:r>
          </a:p>
        </p:txBody>
      </p:sp>
    </p:spTree>
    <p:extLst>
      <p:ext uri="{BB962C8B-B14F-4D97-AF65-F5344CB8AC3E}">
        <p14:creationId xmlns:p14="http://schemas.microsoft.com/office/powerpoint/2010/main" val="173913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04800"/>
            <a:ext cx="7498080" cy="5943600"/>
          </a:xfrm>
        </p:spPr>
        <p:txBody>
          <a:bodyPr>
            <a:normAutofit/>
          </a:bodyPr>
          <a:lstStyle/>
          <a:p>
            <a:pPr>
              <a:buNone/>
            </a:pPr>
            <a:r>
              <a:rPr lang="tr-TR" sz="2000" i="1" dirty="0">
                <a:latin typeface="Times New Roman" pitchFamily="18" charset="0"/>
                <a:cs typeface="Times New Roman" pitchFamily="18" charset="0"/>
              </a:rPr>
              <a:t>6. Yanıtı sınırlı maddelerin doğru yanıtı matematiksel bir işlem yapmayı gerektirdiğinde ya da yanıtın sayısal bir ifade olarak yazılması istendiğinde, yönergeye bir takım eklemeler yapmak gerekir. (ondalık olarak ifade ediniz, en sade halini yazınız vb.)</a:t>
            </a:r>
          </a:p>
          <a:p>
            <a:pPr>
              <a:buNone/>
            </a:pPr>
            <a:r>
              <a:rPr lang="tr-TR" sz="2000" b="1" dirty="0">
                <a:latin typeface="Times New Roman" pitchFamily="18" charset="0"/>
                <a:cs typeface="Times New Roman" pitchFamily="18" charset="0"/>
              </a:rPr>
              <a:t>ÖRNEK:</a:t>
            </a:r>
          </a:p>
          <a:p>
            <a:pPr marL="596646" indent="-514350">
              <a:buAutoNum type="arabicPeriod"/>
            </a:pPr>
            <a:r>
              <a:rPr lang="tr-TR" sz="2000" dirty="0">
                <a:latin typeface="Times New Roman" pitchFamily="18" charset="0"/>
                <a:cs typeface="Times New Roman" pitchFamily="18" charset="0"/>
              </a:rPr>
              <a:t>Bir sayının 4 katının 3 fazlası 21 ise, bu sayı kaçtır? _____</a:t>
            </a:r>
          </a:p>
          <a:p>
            <a:pPr marL="596646" indent="-514350">
              <a:buAutoNum type="arabicPeriod"/>
            </a:pPr>
            <a:r>
              <a:rPr lang="tr-TR" sz="2000" dirty="0">
                <a:latin typeface="Times New Roman" pitchFamily="18" charset="0"/>
                <a:cs typeface="Times New Roman" pitchFamily="18" charset="0"/>
              </a:rPr>
              <a:t>Bir sayının 4 katının 3 fazlası 21 ise, bu sayı kaçtır? (yanıtınızı rasyonel sayı olarak ve en sade şekilde belirtiniz.) _____</a:t>
            </a:r>
          </a:p>
        </p:txBody>
      </p:sp>
    </p:spTree>
    <p:extLst>
      <p:ext uri="{BB962C8B-B14F-4D97-AF65-F5344CB8AC3E}">
        <p14:creationId xmlns:p14="http://schemas.microsoft.com/office/powerpoint/2010/main" val="113558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81000"/>
            <a:ext cx="7498080" cy="5867400"/>
          </a:xfrm>
        </p:spPr>
        <p:txBody>
          <a:bodyPr>
            <a:normAutofit/>
          </a:bodyPr>
          <a:lstStyle/>
          <a:p>
            <a:pPr>
              <a:buNone/>
            </a:pPr>
            <a:r>
              <a:rPr lang="tr-TR" sz="2000" i="1" dirty="0">
                <a:latin typeface="Times New Roman" pitchFamily="18" charset="0"/>
                <a:cs typeface="Times New Roman" pitchFamily="18" charset="0"/>
              </a:rPr>
              <a:t>7. Yanıtı sınırlı maddenin kökünde, doğru yanıta </a:t>
            </a:r>
            <a:r>
              <a:rPr lang="tr-TR" sz="2000" b="1" i="1" dirty="0">
                <a:latin typeface="Times New Roman" pitchFamily="18" charset="0"/>
                <a:cs typeface="Times New Roman" pitchFamily="18" charset="0"/>
              </a:rPr>
              <a:t>ipucu</a:t>
            </a:r>
            <a:r>
              <a:rPr lang="tr-TR" sz="2000" i="1" dirty="0">
                <a:latin typeface="Times New Roman" pitchFamily="18" charset="0"/>
                <a:cs typeface="Times New Roman" pitchFamily="18" charset="0"/>
              </a:rPr>
              <a:t> oluşturabilecek ifadelerden kaçınılması gerekir.</a:t>
            </a:r>
          </a:p>
          <a:p>
            <a:pPr>
              <a:buNone/>
            </a:pPr>
            <a:endParaRPr lang="tr-TR" sz="2000" i="1" dirty="0">
              <a:latin typeface="Times New Roman" pitchFamily="18" charset="0"/>
              <a:cs typeface="Times New Roman" pitchFamily="18" charset="0"/>
            </a:endParaRPr>
          </a:p>
          <a:p>
            <a:pPr>
              <a:buNone/>
            </a:pPr>
            <a:r>
              <a:rPr lang="tr-TR" sz="2000" b="1" dirty="0">
                <a:latin typeface="Times New Roman" pitchFamily="18" charset="0"/>
                <a:cs typeface="Times New Roman" pitchFamily="18" charset="0"/>
              </a:rPr>
              <a:t>ÖRNEK:</a:t>
            </a:r>
          </a:p>
          <a:p>
            <a:pPr marL="596646" indent="-514350">
              <a:buAutoNum type="arabicPeriod"/>
            </a:pPr>
            <a:r>
              <a:rPr lang="tr-TR" sz="2000" dirty="0">
                <a:solidFill>
                  <a:srgbClr val="FF0000"/>
                </a:solidFill>
                <a:latin typeface="Times New Roman" pitchFamily="18" charset="0"/>
                <a:cs typeface="Times New Roman" pitchFamily="18" charset="0"/>
              </a:rPr>
              <a:t>Akdeniz’e</a:t>
            </a:r>
            <a:r>
              <a:rPr lang="tr-TR" sz="2000" dirty="0">
                <a:latin typeface="Times New Roman" pitchFamily="18" charset="0"/>
                <a:cs typeface="Times New Roman" pitchFamily="18" charset="0"/>
              </a:rPr>
              <a:t> kıyısı olan ülkelerde görünen iklim tipi nedir? ________</a:t>
            </a:r>
          </a:p>
          <a:p>
            <a:pPr marL="596646" indent="-514350">
              <a:buNone/>
            </a:pPr>
            <a:endParaRPr lang="tr-TR" sz="2000" dirty="0">
              <a:latin typeface="Times New Roman" pitchFamily="18" charset="0"/>
              <a:cs typeface="Times New Roman" pitchFamily="18" charset="0"/>
            </a:endParaRPr>
          </a:p>
          <a:p>
            <a:pPr marL="596646" indent="-514350">
              <a:buAutoNum type="arabicPeriod"/>
            </a:pPr>
            <a:r>
              <a:rPr lang="tr-TR" sz="2000" dirty="0">
                <a:latin typeface="Times New Roman" pitchFamily="18" charset="0"/>
                <a:cs typeface="Times New Roman" pitchFamily="18" charset="0"/>
              </a:rPr>
              <a:t>Yazları kurak ve sıcak, kışları ılık ve yağışlı geçen iklim tipi nedir? ________</a:t>
            </a:r>
          </a:p>
          <a:p>
            <a:pPr marL="596646" indent="-514350">
              <a:buNone/>
            </a:pPr>
            <a:endParaRPr lang="tr-TR" sz="2000" dirty="0">
              <a:latin typeface="Times New Roman" pitchFamily="18" charset="0"/>
              <a:cs typeface="Times New Roman" pitchFamily="18" charset="0"/>
            </a:endParaRPr>
          </a:p>
          <a:p>
            <a:pPr marL="596646" indent="-514350">
              <a:buNone/>
            </a:pPr>
            <a:r>
              <a:rPr lang="tr-TR" sz="2000" i="1" dirty="0">
                <a:latin typeface="Times New Roman" pitchFamily="18" charset="0"/>
                <a:cs typeface="Times New Roman" pitchFamily="18" charset="0"/>
              </a:rPr>
              <a:t>8. Maddeler yazılırken puanlamanın da planlanması gerekir.</a:t>
            </a:r>
          </a:p>
          <a:p>
            <a:pPr marL="596646" indent="-514350">
              <a:buNone/>
            </a:pPr>
            <a:r>
              <a:rPr lang="tr-TR" sz="2000" dirty="0">
                <a:latin typeface="Times New Roman" pitchFamily="18" charset="0"/>
                <a:cs typeface="Times New Roman" pitchFamily="18" charset="0"/>
              </a:rPr>
              <a:t> </a:t>
            </a:r>
          </a:p>
        </p:txBody>
      </p:sp>
    </p:spTree>
    <p:extLst>
      <p:ext uri="{BB962C8B-B14F-4D97-AF65-F5344CB8AC3E}">
        <p14:creationId xmlns:p14="http://schemas.microsoft.com/office/powerpoint/2010/main" val="120691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457200"/>
            <a:ext cx="7498080" cy="5791200"/>
          </a:xfrm>
        </p:spPr>
        <p:txBody>
          <a:bodyPr>
            <a:normAutofit/>
          </a:bodyPr>
          <a:lstStyle/>
          <a:p>
            <a:pPr>
              <a:buNone/>
            </a:pPr>
            <a:endParaRPr lang="tr-TR" sz="2000" b="1" dirty="0">
              <a:latin typeface="Times New Roman" pitchFamily="18" charset="0"/>
              <a:cs typeface="Times New Roman" pitchFamily="18" charset="0"/>
            </a:endParaRPr>
          </a:p>
          <a:p>
            <a:pPr>
              <a:buNone/>
            </a:pPr>
            <a:endParaRPr lang="tr-TR" sz="2000" b="1" dirty="0">
              <a:latin typeface="Times New Roman" pitchFamily="18" charset="0"/>
              <a:cs typeface="Times New Roman" pitchFamily="18" charset="0"/>
            </a:endParaRPr>
          </a:p>
          <a:p>
            <a:pPr>
              <a:buNone/>
            </a:pPr>
            <a:r>
              <a:rPr lang="tr-TR" sz="2000" b="1" dirty="0">
                <a:solidFill>
                  <a:srgbClr val="FF0000"/>
                </a:solidFill>
                <a:latin typeface="Times New Roman" pitchFamily="18" charset="0"/>
                <a:cs typeface="Times New Roman" pitchFamily="18" charset="0"/>
              </a:rPr>
              <a:t>Yanıtı Sınırlı Açık Uçlu Maddelerin Üstün Yönleri:</a:t>
            </a:r>
          </a:p>
          <a:p>
            <a:pPr>
              <a:buNone/>
            </a:pPr>
            <a:r>
              <a:rPr lang="tr-TR" sz="2000" i="1" dirty="0">
                <a:latin typeface="Times New Roman" pitchFamily="18" charset="0"/>
                <a:cs typeface="Times New Roman" pitchFamily="18" charset="0"/>
              </a:rPr>
              <a:t>1. Özellikle bu madde türü, yanıtı bir tek sözcük, sayı, ifade ya da sembol olarak istendiğinde </a:t>
            </a:r>
            <a:r>
              <a:rPr lang="tr-TR" sz="2000" b="1" i="1" dirty="0">
                <a:latin typeface="Times New Roman" pitchFamily="18" charset="0"/>
                <a:cs typeface="Times New Roman" pitchFamily="18" charset="0"/>
              </a:rPr>
              <a:t>daha çok hatırlama </a:t>
            </a:r>
            <a:r>
              <a:rPr lang="tr-TR" sz="2000" i="1" dirty="0">
                <a:latin typeface="Times New Roman" pitchFamily="18" charset="0"/>
                <a:cs typeface="Times New Roman" pitchFamily="18" charset="0"/>
              </a:rPr>
              <a:t>düzeyine hitap ettiği yönünde eleştirilir. </a:t>
            </a:r>
            <a:r>
              <a:rPr lang="tr-TR" sz="2000" b="1" i="1" dirty="0">
                <a:latin typeface="Times New Roman" pitchFamily="18" charset="0"/>
                <a:cs typeface="Times New Roman" pitchFamily="18" charset="0"/>
              </a:rPr>
              <a:t>ANCAK,</a:t>
            </a:r>
            <a:r>
              <a:rPr lang="tr-TR" sz="2000" i="1" dirty="0">
                <a:latin typeface="Times New Roman" pitchFamily="18" charset="0"/>
                <a:cs typeface="Times New Roman" pitchFamily="18" charset="0"/>
              </a:rPr>
              <a:t> günlük yaşam durumlarıyla ilişkilendirildiğinde ve görsel materyale dayalı çıkarımda bulunmayı gerektirdiğinde daha üst düzey becerilerin ölçülmesi için de uygundur.</a:t>
            </a:r>
          </a:p>
        </p:txBody>
      </p:sp>
    </p:spTree>
    <p:extLst>
      <p:ext uri="{BB962C8B-B14F-4D97-AF65-F5344CB8AC3E}">
        <p14:creationId xmlns:p14="http://schemas.microsoft.com/office/powerpoint/2010/main" val="412659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ERDAR\Downloads\IMG_1228.JPG"/>
          <p:cNvPicPr>
            <a:picLocks noGrp="1" noChangeAspect="1" noChangeArrowheads="1"/>
          </p:cNvPicPr>
          <p:nvPr>
            <p:ph idx="1"/>
          </p:nvPr>
        </p:nvPicPr>
        <p:blipFill>
          <a:blip r:embed="rId2" cstate="print"/>
          <a:stretch>
            <a:fillRect/>
          </a:stretch>
        </p:blipFill>
        <p:spPr bwMode="auto">
          <a:xfrm>
            <a:off x="3048001" y="828021"/>
            <a:ext cx="6992345" cy="5732695"/>
          </a:xfrm>
          <a:prstGeom prst="rect">
            <a:avLst/>
          </a:prstGeom>
          <a:noFill/>
        </p:spPr>
      </p:pic>
      <p:sp>
        <p:nvSpPr>
          <p:cNvPr id="5" name="TextBox 4"/>
          <p:cNvSpPr txBox="1"/>
          <p:nvPr/>
        </p:nvSpPr>
        <p:spPr>
          <a:xfrm>
            <a:off x="3048001" y="304800"/>
            <a:ext cx="1620957" cy="523220"/>
          </a:xfrm>
          <a:prstGeom prst="rect">
            <a:avLst/>
          </a:prstGeom>
          <a:noFill/>
        </p:spPr>
        <p:txBody>
          <a:bodyPr wrap="none" rtlCol="0">
            <a:spAutoFit/>
          </a:bodyPr>
          <a:lstStyle/>
          <a:p>
            <a:r>
              <a:rPr lang="tr-TR" sz="2800" b="1" dirty="0">
                <a:latin typeface="Times New Roman" pitchFamily="18" charset="0"/>
                <a:cs typeface="Times New Roman" pitchFamily="18" charset="0"/>
              </a:rPr>
              <a:t>ÖRNEK:</a:t>
            </a:r>
          </a:p>
        </p:txBody>
      </p:sp>
    </p:spTree>
    <p:extLst>
      <p:ext uri="{BB962C8B-B14F-4D97-AF65-F5344CB8AC3E}">
        <p14:creationId xmlns:p14="http://schemas.microsoft.com/office/powerpoint/2010/main" val="4066041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04800"/>
            <a:ext cx="7498080" cy="5943600"/>
          </a:xfrm>
        </p:spPr>
        <p:txBody>
          <a:bodyPr>
            <a:normAutofit/>
          </a:bodyPr>
          <a:lstStyle/>
          <a:p>
            <a:pPr>
              <a:buNone/>
            </a:pPr>
            <a:r>
              <a:rPr lang="tr-TR" sz="2000" i="1" dirty="0">
                <a:latin typeface="Times New Roman" pitchFamily="18" charset="0"/>
                <a:cs typeface="Times New Roman" pitchFamily="18" charset="0"/>
              </a:rPr>
              <a:t>2. Bu madde türünün </a:t>
            </a:r>
            <a:r>
              <a:rPr lang="tr-TR" sz="2000" b="1" i="1" dirty="0">
                <a:latin typeface="Times New Roman" pitchFamily="18" charset="0"/>
                <a:cs typeface="Times New Roman" pitchFamily="18" charset="0"/>
              </a:rPr>
              <a:t>hazırlanması ve puanlanması</a:t>
            </a:r>
            <a:r>
              <a:rPr lang="tr-TR" sz="2000" i="1" dirty="0">
                <a:latin typeface="Times New Roman" pitchFamily="18" charset="0"/>
                <a:cs typeface="Times New Roman" pitchFamily="18" charset="0"/>
              </a:rPr>
              <a:t>, diğer madde türlerine göre </a:t>
            </a:r>
            <a:r>
              <a:rPr lang="tr-TR" sz="2000" b="1" i="1" dirty="0">
                <a:latin typeface="Times New Roman" pitchFamily="18" charset="0"/>
                <a:cs typeface="Times New Roman" pitchFamily="18" charset="0"/>
              </a:rPr>
              <a:t>nispeten daha kolaydır.</a:t>
            </a:r>
          </a:p>
          <a:p>
            <a:pPr>
              <a:buNone/>
            </a:pPr>
            <a:r>
              <a:rPr lang="tr-TR" sz="2000" dirty="0">
                <a:latin typeface="Times New Roman" pitchFamily="18" charset="0"/>
                <a:cs typeface="Times New Roman" pitchFamily="18" charset="0"/>
              </a:rPr>
              <a:t>     </a:t>
            </a:r>
          </a:p>
          <a:p>
            <a:pPr>
              <a:buNone/>
            </a:pPr>
            <a:r>
              <a:rPr lang="tr-TR" sz="2000" dirty="0">
                <a:latin typeface="Times New Roman" pitchFamily="18" charset="0"/>
                <a:cs typeface="Times New Roman" pitchFamily="18" charset="0"/>
              </a:rPr>
              <a:t>	Seçme gerektiren maddelerde seçeneklerin anlamlı ve bilmeyen öğrenciyi çekecek şekilde düzenlenmesi oldukça çaba ve uzmanlık gerektirir. Uzun yanıtlı maddelerde ise, puanlama aşaması zaman, emek ve tecrübe gerektirir. Ayrıca bu özellikleri sebebiyle daha çok soru sormaya olanak sağlar. Bu bakımdan </a:t>
            </a:r>
            <a:r>
              <a:rPr lang="tr-TR" sz="2000" b="1" dirty="0">
                <a:latin typeface="Times New Roman" pitchFamily="18" charset="0"/>
                <a:cs typeface="Times New Roman" pitchFamily="18" charset="0"/>
              </a:rPr>
              <a:t>TIMSS, PISA gibi uluslararası düzeyde uygulanan, geniş ölçekli, öğrenci başarılarının ve akademik yeterliklerinin değerlendirildiği testlerde bu madde türü sıklıkla kullanılır.</a:t>
            </a:r>
          </a:p>
        </p:txBody>
      </p:sp>
    </p:spTree>
    <p:extLst>
      <p:ext uri="{BB962C8B-B14F-4D97-AF65-F5344CB8AC3E}">
        <p14:creationId xmlns:p14="http://schemas.microsoft.com/office/powerpoint/2010/main" val="419965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81000"/>
            <a:ext cx="7498080" cy="5867400"/>
          </a:xfrm>
        </p:spPr>
        <p:txBody>
          <a:bodyPr/>
          <a:lstStyle/>
          <a:p>
            <a:pPr>
              <a:buNone/>
            </a:pPr>
            <a:r>
              <a:rPr lang="tr-TR" sz="2000" i="1" dirty="0">
                <a:latin typeface="Times New Roman" pitchFamily="18" charset="0"/>
                <a:cs typeface="Times New Roman" pitchFamily="18" charset="0"/>
              </a:rPr>
              <a:t>3. Şans başarısı çok </a:t>
            </a:r>
            <a:r>
              <a:rPr lang="tr-TR" sz="2000" b="1" i="1" dirty="0">
                <a:latin typeface="Times New Roman" pitchFamily="18" charset="0"/>
                <a:cs typeface="Times New Roman" pitchFamily="18" charset="0"/>
              </a:rPr>
              <a:t>düşüktür.</a:t>
            </a:r>
          </a:p>
          <a:p>
            <a:pPr>
              <a:buNone/>
            </a:pPr>
            <a:r>
              <a:rPr lang="tr-TR" sz="2000" dirty="0">
                <a:latin typeface="Times New Roman" pitchFamily="18" charset="0"/>
                <a:cs typeface="Times New Roman" pitchFamily="18" charset="0"/>
              </a:rPr>
              <a:t>  </a:t>
            </a:r>
          </a:p>
          <a:p>
            <a:pPr>
              <a:buNone/>
            </a:pPr>
            <a:endParaRPr lang="tr-TR" sz="2000" dirty="0">
              <a:latin typeface="Times New Roman" pitchFamily="18" charset="0"/>
              <a:cs typeface="Times New Roman" pitchFamily="18" charset="0"/>
            </a:endParaRPr>
          </a:p>
          <a:p>
            <a:pPr>
              <a:buNone/>
            </a:pPr>
            <a:r>
              <a:rPr lang="tr-TR" sz="2000" dirty="0">
                <a:latin typeface="Times New Roman" pitchFamily="18" charset="0"/>
                <a:cs typeface="Times New Roman" pitchFamily="18" charset="0"/>
              </a:rPr>
              <a:t>	 Doğru yanıtı tahminle bulma olasılığı doğru-yanlış madde türünde %50, beş seçenekli çoktan seçmeli bir maddede %20 iken, çoğu kısa yanıtlı maddede bu olasılık sıfırdır</a:t>
            </a:r>
            <a:r>
              <a:rPr lang="tr-TR" dirty="0">
                <a:latin typeface="Times New Roman" pitchFamily="18" charset="0"/>
                <a:cs typeface="Times New Roman" pitchFamily="18" charset="0"/>
              </a:rPr>
              <a:t>.</a:t>
            </a:r>
          </a:p>
        </p:txBody>
      </p:sp>
    </p:spTree>
    <p:extLst>
      <p:ext uri="{BB962C8B-B14F-4D97-AF65-F5344CB8AC3E}">
        <p14:creationId xmlns:p14="http://schemas.microsoft.com/office/powerpoint/2010/main" val="555075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81000"/>
            <a:ext cx="7498080" cy="5867400"/>
          </a:xfrm>
        </p:spPr>
        <p:txBody>
          <a:bodyPr>
            <a:normAutofit/>
          </a:bodyPr>
          <a:lstStyle/>
          <a:p>
            <a:pPr>
              <a:buNone/>
            </a:pPr>
            <a:endParaRPr lang="tr-TR" sz="2000" b="1" dirty="0">
              <a:solidFill>
                <a:srgbClr val="FF0000"/>
              </a:solidFill>
              <a:latin typeface="Times New Roman" pitchFamily="18" charset="0"/>
              <a:cs typeface="Times New Roman" pitchFamily="18" charset="0"/>
            </a:endParaRPr>
          </a:p>
          <a:p>
            <a:pPr>
              <a:buNone/>
            </a:pPr>
            <a:endParaRPr lang="tr-TR" sz="2000" b="1" dirty="0">
              <a:solidFill>
                <a:srgbClr val="FF0000"/>
              </a:solidFill>
              <a:latin typeface="Times New Roman" pitchFamily="18" charset="0"/>
              <a:cs typeface="Times New Roman" pitchFamily="18" charset="0"/>
            </a:endParaRPr>
          </a:p>
          <a:p>
            <a:pPr>
              <a:buNone/>
            </a:pPr>
            <a:r>
              <a:rPr lang="tr-TR" sz="2000" b="1" dirty="0">
                <a:solidFill>
                  <a:srgbClr val="FF0000"/>
                </a:solidFill>
                <a:latin typeface="Times New Roman" pitchFamily="18" charset="0"/>
                <a:cs typeface="Times New Roman" pitchFamily="18" charset="0"/>
              </a:rPr>
              <a:t> Yanıtı Sınırlı Açık Uçlu Maddelerin Sınırlı Yönleri:</a:t>
            </a:r>
          </a:p>
          <a:p>
            <a:pPr marL="596646" indent="-514350">
              <a:buAutoNum type="arabicPeriod"/>
            </a:pPr>
            <a:r>
              <a:rPr lang="tr-TR" sz="2000" dirty="0">
                <a:latin typeface="Times New Roman" pitchFamily="18" charset="0"/>
                <a:cs typeface="Times New Roman" pitchFamily="18" charset="0"/>
              </a:rPr>
              <a:t>Puanlamanın </a:t>
            </a:r>
            <a:r>
              <a:rPr lang="tr-TR" sz="2000" b="1" dirty="0">
                <a:latin typeface="Times New Roman" pitchFamily="18" charset="0"/>
                <a:cs typeface="Times New Roman" pitchFamily="18" charset="0"/>
              </a:rPr>
              <a:t>öznelliğinden</a:t>
            </a:r>
            <a:r>
              <a:rPr lang="tr-TR" sz="2000" dirty="0">
                <a:latin typeface="Times New Roman" pitchFamily="18" charset="0"/>
                <a:cs typeface="Times New Roman" pitchFamily="18" charset="0"/>
              </a:rPr>
              <a:t> tam arınık değildir.</a:t>
            </a:r>
          </a:p>
          <a:p>
            <a:pPr marL="596646" indent="-514350">
              <a:buAutoNum type="arabicPeriod"/>
            </a:pPr>
            <a:endParaRPr lang="tr-TR" sz="2000" dirty="0">
              <a:latin typeface="Times New Roman" pitchFamily="18" charset="0"/>
              <a:cs typeface="Times New Roman" pitchFamily="18" charset="0"/>
            </a:endParaRPr>
          </a:p>
          <a:p>
            <a:pPr marL="596646" indent="-514350">
              <a:buAutoNum type="arabicPeriod"/>
            </a:pPr>
            <a:r>
              <a:rPr lang="tr-TR" sz="2000" dirty="0">
                <a:latin typeface="Times New Roman" pitchFamily="18" charset="0"/>
                <a:cs typeface="Times New Roman" pitchFamily="18" charset="0"/>
              </a:rPr>
              <a:t>Öğrencinin verebileceği tüm olası yanıtları </a:t>
            </a:r>
            <a:r>
              <a:rPr lang="tr-TR" sz="2000" b="1" dirty="0">
                <a:latin typeface="Times New Roman" pitchFamily="18" charset="0"/>
                <a:cs typeface="Times New Roman" pitchFamily="18" charset="0"/>
              </a:rPr>
              <a:t>tahmin etmek </a:t>
            </a:r>
            <a:r>
              <a:rPr lang="tr-TR" sz="2000" dirty="0">
                <a:latin typeface="Times New Roman" pitchFamily="18" charset="0"/>
                <a:cs typeface="Times New Roman" pitchFamily="18" charset="0"/>
              </a:rPr>
              <a:t>her zaman mümkün değildir, bu nedenle sık sık yanıtın doğruluğu hakkında puanlayıcı tarafından </a:t>
            </a:r>
            <a:r>
              <a:rPr lang="tr-TR" sz="2000" b="1" dirty="0">
                <a:latin typeface="Times New Roman" pitchFamily="18" charset="0"/>
                <a:cs typeface="Times New Roman" pitchFamily="18" charset="0"/>
              </a:rPr>
              <a:t>öznel karar</a:t>
            </a:r>
            <a:r>
              <a:rPr lang="tr-TR" sz="2000" dirty="0">
                <a:latin typeface="Times New Roman" pitchFamily="18" charset="0"/>
                <a:cs typeface="Times New Roman" pitchFamily="18" charset="0"/>
              </a:rPr>
              <a:t> verilir.</a:t>
            </a:r>
          </a:p>
          <a:p>
            <a:pPr marL="596646" indent="-514350">
              <a:buAutoNum type="arabicPeriod"/>
            </a:pPr>
            <a:endParaRPr lang="tr-TR" sz="2000" b="1" dirty="0">
              <a:latin typeface="Times New Roman" pitchFamily="18" charset="0"/>
              <a:cs typeface="Times New Roman" pitchFamily="18" charset="0"/>
            </a:endParaRPr>
          </a:p>
          <a:p>
            <a:pPr marL="596646" indent="-514350">
              <a:buAutoNum type="arabicPeriod"/>
            </a:pPr>
            <a:r>
              <a:rPr lang="tr-TR" sz="2000" b="1" dirty="0">
                <a:latin typeface="Times New Roman" pitchFamily="18" charset="0"/>
                <a:cs typeface="Times New Roman" pitchFamily="18" charset="0"/>
              </a:rPr>
              <a:t>Yazım hataları, dilbilgisi yanlışları ve yazım okunaklığı </a:t>
            </a:r>
            <a:r>
              <a:rPr lang="tr-TR" sz="2000" dirty="0">
                <a:latin typeface="Times New Roman" pitchFamily="18" charset="0"/>
                <a:cs typeface="Times New Roman" pitchFamily="18" charset="0"/>
              </a:rPr>
              <a:t>puanlama sürecini zorlaştırır.</a:t>
            </a:r>
          </a:p>
        </p:txBody>
      </p:sp>
    </p:spTree>
    <p:extLst>
      <p:ext uri="{BB962C8B-B14F-4D97-AF65-F5344CB8AC3E}">
        <p14:creationId xmlns:p14="http://schemas.microsoft.com/office/powerpoint/2010/main" val="237048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81000"/>
            <a:ext cx="7498080" cy="5867400"/>
          </a:xfrm>
        </p:spPr>
        <p:txBody>
          <a:bodyPr>
            <a:normAutofit/>
          </a:bodyPr>
          <a:lstStyle/>
          <a:p>
            <a:pPr>
              <a:buNone/>
            </a:pPr>
            <a:r>
              <a:rPr lang="tr-TR" sz="2000" b="1" dirty="0">
                <a:solidFill>
                  <a:srgbClr val="FF0000"/>
                </a:solidFill>
                <a:latin typeface="Times New Roman" pitchFamily="18" charset="0"/>
                <a:cs typeface="Times New Roman" pitchFamily="18" charset="0"/>
              </a:rPr>
              <a:t>2. Uzun Yanıtlı Maddeler:</a:t>
            </a:r>
          </a:p>
          <a:p>
            <a:pPr>
              <a:buNone/>
            </a:pPr>
            <a:endParaRPr lang="tr-TR" sz="2000" b="1" dirty="0">
              <a:solidFill>
                <a:srgbClr val="FF0000"/>
              </a:solidFill>
              <a:latin typeface="Times New Roman" pitchFamily="18" charset="0"/>
              <a:cs typeface="Times New Roman" pitchFamily="18" charset="0"/>
            </a:endParaRPr>
          </a:p>
          <a:p>
            <a:pPr>
              <a:buFont typeface="Arial" pitchFamily="34" charset="0"/>
              <a:buChar char="•"/>
            </a:pPr>
            <a:r>
              <a:rPr lang="tr-TR" sz="2000" dirty="0">
                <a:latin typeface="Times New Roman" pitchFamily="18" charset="0"/>
                <a:cs typeface="Times New Roman" pitchFamily="18" charset="0"/>
              </a:rPr>
              <a:t>Uzun yanıtlı açık uçlu maddeler, öğrencinin yanıtını yazılı olarak vermesi beklenen </a:t>
            </a:r>
            <a:r>
              <a:rPr lang="tr-TR" sz="2000" b="1" dirty="0">
                <a:latin typeface="Times New Roman" pitchFamily="18" charset="0"/>
                <a:cs typeface="Times New Roman" pitchFamily="18" charset="0"/>
              </a:rPr>
              <a:t>bir soru </a:t>
            </a:r>
            <a:r>
              <a:rPr lang="tr-TR" sz="2000" dirty="0">
                <a:latin typeface="Times New Roman" pitchFamily="18" charset="0"/>
                <a:cs typeface="Times New Roman" pitchFamily="18" charset="0"/>
              </a:rPr>
              <a:t>ya da </a:t>
            </a:r>
            <a:r>
              <a:rPr lang="tr-TR" sz="2000" b="1" dirty="0">
                <a:latin typeface="Times New Roman" pitchFamily="18" charset="0"/>
                <a:cs typeface="Times New Roman" pitchFamily="18" charset="0"/>
              </a:rPr>
              <a:t>problemdir</a:t>
            </a:r>
            <a:r>
              <a:rPr lang="tr-TR" sz="2000" dirty="0">
                <a:latin typeface="Times New Roman" pitchFamily="18" charset="0"/>
                <a:cs typeface="Times New Roman" pitchFamily="18" charset="0"/>
              </a:rPr>
              <a:t>.</a:t>
            </a:r>
            <a:br>
              <a:rPr lang="tr-TR" sz="2000" dirty="0">
                <a:latin typeface="Times New Roman" pitchFamily="18" charset="0"/>
                <a:cs typeface="Times New Roman" pitchFamily="18" charset="0"/>
              </a:rPr>
            </a:br>
            <a:endParaRPr lang="tr-TR" sz="2000" dirty="0">
              <a:latin typeface="Times New Roman" pitchFamily="18" charset="0"/>
              <a:cs typeface="Times New Roman" pitchFamily="18" charset="0"/>
            </a:endParaRPr>
          </a:p>
          <a:p>
            <a:pPr>
              <a:buFont typeface="Arial" pitchFamily="34" charset="0"/>
              <a:buChar char="•"/>
            </a:pPr>
            <a:r>
              <a:rPr lang="tr-TR" sz="2000" dirty="0">
                <a:latin typeface="Times New Roman" pitchFamily="18" charset="0"/>
                <a:cs typeface="Times New Roman" pitchFamily="18" charset="0"/>
              </a:rPr>
              <a:t>Bu madde türünde, yanıtın yapısına ilişkin sınırlamalar bulunsa da, genel olarak öğrenci yanıtı oluştururken diğer madde türlerine göre daha </a:t>
            </a:r>
            <a:r>
              <a:rPr lang="tr-TR" sz="2000" b="1" dirty="0">
                <a:latin typeface="Times New Roman" pitchFamily="18" charset="0"/>
                <a:cs typeface="Times New Roman" pitchFamily="18" charset="0"/>
              </a:rPr>
              <a:t>özgürdür.</a:t>
            </a:r>
            <a:br>
              <a:rPr lang="tr-TR" sz="2000" b="1" dirty="0">
                <a:latin typeface="Times New Roman" pitchFamily="18" charset="0"/>
                <a:cs typeface="Times New Roman" pitchFamily="18" charset="0"/>
              </a:rPr>
            </a:br>
            <a:endParaRPr lang="tr-TR" sz="2000" b="1" dirty="0">
              <a:latin typeface="Times New Roman" pitchFamily="18" charset="0"/>
              <a:cs typeface="Times New Roman" pitchFamily="18" charset="0"/>
            </a:endParaRPr>
          </a:p>
          <a:p>
            <a:pPr>
              <a:buFont typeface="Arial" pitchFamily="34" charset="0"/>
              <a:buChar char="•"/>
            </a:pPr>
            <a:r>
              <a:rPr lang="tr-TR" sz="2000" dirty="0">
                <a:latin typeface="Times New Roman" pitchFamily="18" charset="0"/>
                <a:cs typeface="Times New Roman" pitchFamily="18" charset="0"/>
              </a:rPr>
              <a:t>Bu madde türünün en büyük avantajı, öğrencilerin bilgileri </a:t>
            </a:r>
            <a:r>
              <a:rPr lang="tr-TR" sz="2000" b="1" dirty="0">
                <a:latin typeface="Times New Roman" pitchFamily="18" charset="0"/>
                <a:cs typeface="Times New Roman" pitchFamily="18" charset="0"/>
              </a:rPr>
              <a:t>düzenleme, sentez ve birleştirme yeteneğinin ölçülmesi, bilgilerini yeni karşılaştığı problem durumlarının çözümünde kullanması ve orjinal fikirler üretmesi için elverişli olmasıdır.</a:t>
            </a:r>
          </a:p>
          <a:p>
            <a:pPr>
              <a:buNone/>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04319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04800"/>
            <a:ext cx="7498080" cy="5943600"/>
          </a:xfrm>
        </p:spPr>
        <p:txBody>
          <a:bodyPr>
            <a:normAutofit/>
          </a:bodyPr>
          <a:lstStyle/>
          <a:p>
            <a:pPr>
              <a:buNone/>
            </a:pPr>
            <a:r>
              <a:rPr lang="tr-TR" sz="2000" b="1" dirty="0">
                <a:latin typeface="Times New Roman" pitchFamily="18" charset="0"/>
                <a:cs typeface="Times New Roman" pitchFamily="18" charset="0"/>
              </a:rPr>
              <a:t>ÖRNEK:</a:t>
            </a:r>
          </a:p>
          <a:p>
            <a:pPr>
              <a:buNone/>
            </a:pPr>
            <a:r>
              <a:rPr lang="tr-TR" sz="2000" dirty="0">
                <a:latin typeface="Times New Roman" pitchFamily="18" charset="0"/>
                <a:cs typeface="Times New Roman" pitchFamily="18" charset="0"/>
              </a:rPr>
              <a:t>  İnsanın solunum sistemi özelliklerini yazınız.</a:t>
            </a:r>
          </a:p>
          <a:p>
            <a:pPr>
              <a:buNone/>
            </a:pPr>
            <a:endParaRPr lang="tr-TR" sz="2000" dirty="0">
              <a:latin typeface="Times New Roman" pitchFamily="18" charset="0"/>
              <a:cs typeface="Times New Roman" pitchFamily="18" charset="0"/>
            </a:endParaRPr>
          </a:p>
          <a:p>
            <a:pPr>
              <a:buNone/>
            </a:pPr>
            <a:r>
              <a:rPr lang="tr-TR" sz="2000" i="1" dirty="0">
                <a:latin typeface="Times New Roman" pitchFamily="18" charset="0"/>
                <a:cs typeface="Times New Roman" pitchFamily="18" charset="0"/>
              </a:rPr>
              <a:t>   	Bu örnekte, soru bu haliyle ders kitaplarındaki ya da öğretmen tarafından anlatılan  ezber bilgiyi sorarak, hatırlama düzeyinde kalmıştır. Üst düzey zihinsel becerileri ölçmede yetersizdir. Bu konuda hatırlama düzeyindeki öğrenmeler yoklanacaksa, doğru-yanlış veya kısa yanıtlı madde türleri kullanılabilir.</a:t>
            </a:r>
          </a:p>
        </p:txBody>
      </p:sp>
    </p:spTree>
    <p:extLst>
      <p:ext uri="{BB962C8B-B14F-4D97-AF65-F5344CB8AC3E}">
        <p14:creationId xmlns:p14="http://schemas.microsoft.com/office/powerpoint/2010/main" val="323169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latin typeface="Times New Roman" pitchFamily="18" charset="0"/>
                <a:cs typeface="Times New Roman" pitchFamily="18" charset="0"/>
              </a:rPr>
              <a:t>AÇIK UÇLU MADDELER:</a:t>
            </a:r>
          </a:p>
        </p:txBody>
      </p:sp>
      <p:sp>
        <p:nvSpPr>
          <p:cNvPr id="3" name="Content Placeholder 2"/>
          <p:cNvSpPr>
            <a:spLocks noGrp="1"/>
          </p:cNvSpPr>
          <p:nvPr>
            <p:ph idx="1"/>
          </p:nvPr>
        </p:nvSpPr>
        <p:spPr>
          <a:xfrm>
            <a:off x="3276601" y="1302086"/>
            <a:ext cx="6591985" cy="5098714"/>
          </a:xfrm>
        </p:spPr>
        <p:txBody>
          <a:bodyPr>
            <a:noAutofit/>
          </a:bodyPr>
          <a:lstStyle/>
          <a:p>
            <a:pPr marL="596646" indent="-514350">
              <a:buAutoNum type="arabicPeriod"/>
            </a:pPr>
            <a:r>
              <a:rPr lang="tr-TR" sz="2000" b="1" dirty="0">
                <a:latin typeface="Times New Roman" pitchFamily="18" charset="0"/>
                <a:cs typeface="Times New Roman" pitchFamily="18" charset="0"/>
              </a:rPr>
              <a:t>YANITI SINIRLI MADDELER:</a:t>
            </a:r>
          </a:p>
          <a:p>
            <a:pPr marL="596646" indent="-514350">
              <a:buFont typeface="Arial" pitchFamily="34" charset="0"/>
              <a:buChar char="•"/>
            </a:pPr>
            <a:r>
              <a:rPr lang="tr-TR" sz="2000" dirty="0">
                <a:latin typeface="Times New Roman" pitchFamily="18" charset="0"/>
                <a:cs typeface="Times New Roman" pitchFamily="18" charset="0"/>
              </a:rPr>
              <a:t>Çoğunlukla </a:t>
            </a:r>
            <a:r>
              <a:rPr lang="tr-TR" sz="2000" b="1" dirty="0">
                <a:latin typeface="Times New Roman" pitchFamily="18" charset="0"/>
                <a:cs typeface="Times New Roman" pitchFamily="18" charset="0"/>
              </a:rPr>
              <a:t>kısa yanıtlı </a:t>
            </a:r>
            <a:r>
              <a:rPr lang="tr-TR" sz="2000" dirty="0">
                <a:latin typeface="Times New Roman" pitchFamily="18" charset="0"/>
                <a:cs typeface="Times New Roman" pitchFamily="18" charset="0"/>
              </a:rPr>
              <a:t>(short answer) maddeler olarak uygulanır. Bununla birlikte, yanıtı en fazla </a:t>
            </a:r>
            <a:r>
              <a:rPr lang="tr-TR" sz="2000" b="1" dirty="0">
                <a:latin typeface="Times New Roman" pitchFamily="18" charset="0"/>
                <a:cs typeface="Times New Roman" pitchFamily="18" charset="0"/>
              </a:rPr>
              <a:t>2-3 cümle </a:t>
            </a:r>
            <a:r>
              <a:rPr lang="tr-TR" sz="2000" dirty="0">
                <a:latin typeface="Times New Roman" pitchFamily="18" charset="0"/>
                <a:cs typeface="Times New Roman" pitchFamily="18" charset="0"/>
              </a:rPr>
              <a:t>ile verilebilen maddeler de bu gruba girer.</a:t>
            </a:r>
          </a:p>
          <a:p>
            <a:pPr marL="596646" indent="-514350">
              <a:buFont typeface="Arial" pitchFamily="34" charset="0"/>
              <a:buChar char="•"/>
            </a:pPr>
            <a:r>
              <a:rPr lang="tr-TR" sz="2000" dirty="0">
                <a:latin typeface="Times New Roman" pitchFamily="18" charset="0"/>
                <a:cs typeface="Times New Roman" pitchFamily="18" charset="0"/>
              </a:rPr>
              <a:t>Bu madde türünde, öğrencinin yanıtı bir kelime, bir ifade, sembol ya da sayı olarak vermesi, işlem basamaklarını göstererek problem çözmesi, en fazla 2-3 cümlelik açıklamalar yazması beklenir. </a:t>
            </a:r>
          </a:p>
          <a:p>
            <a:pPr marL="596646" indent="-514350">
              <a:buFont typeface="Arial" pitchFamily="34" charset="0"/>
              <a:buChar char="•"/>
            </a:pPr>
            <a:r>
              <a:rPr lang="tr-TR" sz="2000" dirty="0">
                <a:latin typeface="Times New Roman" pitchFamily="18" charset="0"/>
                <a:cs typeface="Times New Roman" pitchFamily="18" charset="0"/>
              </a:rPr>
              <a:t>Kısa yanıt gerektiren açık uçlu maddelerin soru formatında olanı yaygın kullanılır ancak “</a:t>
            </a:r>
            <a:r>
              <a:rPr lang="tr-TR" sz="2000" b="1" i="1" dirty="0">
                <a:latin typeface="Times New Roman" pitchFamily="18" charset="0"/>
                <a:cs typeface="Times New Roman" pitchFamily="18" charset="0"/>
              </a:rPr>
              <a:t>boşluk tamamlama</a:t>
            </a:r>
            <a:r>
              <a:rPr lang="tr-TR" sz="2000" dirty="0">
                <a:latin typeface="Times New Roman" pitchFamily="18" charset="0"/>
                <a:cs typeface="Times New Roman" pitchFamily="18" charset="0"/>
              </a:rPr>
              <a:t>” olarak bilinen formatta da kullanılır. (Nitko, 2004; Reynolds, Livingston ve Wilson, 2006)</a:t>
            </a:r>
          </a:p>
        </p:txBody>
      </p:sp>
    </p:spTree>
    <p:extLst>
      <p:ext uri="{BB962C8B-B14F-4D97-AF65-F5344CB8AC3E}">
        <p14:creationId xmlns:p14="http://schemas.microsoft.com/office/powerpoint/2010/main" val="2236151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04800"/>
            <a:ext cx="7498080" cy="6781800"/>
          </a:xfrm>
        </p:spPr>
        <p:txBody>
          <a:bodyPr>
            <a:noAutofit/>
          </a:bodyPr>
          <a:lstStyle/>
          <a:p>
            <a:pPr>
              <a:buNone/>
            </a:pPr>
            <a:r>
              <a:rPr lang="tr-TR" sz="2000" b="1" dirty="0">
                <a:latin typeface="Times New Roman" pitchFamily="18" charset="0"/>
                <a:cs typeface="Times New Roman" pitchFamily="18" charset="0"/>
              </a:rPr>
              <a:t>ÖRNEK:</a:t>
            </a:r>
          </a:p>
          <a:p>
            <a:pPr>
              <a:buNone/>
            </a:pPr>
            <a:r>
              <a:rPr lang="tr-TR" sz="2000" dirty="0">
                <a:latin typeface="Times New Roman" pitchFamily="18" charset="0"/>
                <a:cs typeface="Times New Roman" pitchFamily="18" charset="0"/>
              </a:rPr>
              <a:t>      Kurbağalar, 200 milyon yıldır tundralardan tropikal bölgelere kadar uzanan geniş bir alanda çoğalıp yayıldılar. Günümüzde ise hızla ve belki de geri dönülemez bir şekilde ortadan kayboluyorlar. (National Geographic Türk, Mayıs 2011)</a:t>
            </a:r>
          </a:p>
          <a:p>
            <a:pPr>
              <a:buNone/>
            </a:pP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Kurbağa neslinin yok olmaya yüz tutmasının nedenlerini açıklayınız.</a:t>
            </a:r>
          </a:p>
          <a:p>
            <a:pPr>
              <a:buNone/>
            </a:pPr>
            <a:endParaRPr lang="tr-TR" sz="2000" i="1" dirty="0">
              <a:latin typeface="Times New Roman" pitchFamily="18" charset="0"/>
              <a:cs typeface="Times New Roman" pitchFamily="18" charset="0"/>
            </a:endParaRPr>
          </a:p>
          <a:p>
            <a:pPr>
              <a:buNone/>
            </a:pPr>
            <a:r>
              <a:rPr lang="tr-TR" sz="2000" i="1" dirty="0">
                <a:latin typeface="Times New Roman" pitchFamily="18" charset="0"/>
                <a:cs typeface="Times New Roman" pitchFamily="18" charset="0"/>
              </a:rPr>
              <a:t>   Bu örnekte, öğrencinin bilgiyi organize etmede sıkıntı yaşamaması için öğrenciden istenen yanıtın sınırlandırılması gerekir. Yönerge şöyle düzenlenebilir:</a:t>
            </a:r>
          </a:p>
          <a:p>
            <a:pPr>
              <a:buNone/>
            </a:pPr>
            <a:endParaRPr lang="tr-TR" sz="2000" i="1" dirty="0">
              <a:latin typeface="Times New Roman" pitchFamily="18" charset="0"/>
              <a:cs typeface="Times New Roman" pitchFamily="18" charset="0"/>
            </a:endParaRPr>
          </a:p>
          <a:p>
            <a:pPr>
              <a:buNone/>
            </a:pPr>
            <a:r>
              <a:rPr lang="tr-TR" sz="2000" b="1" dirty="0">
                <a:latin typeface="Times New Roman" pitchFamily="18" charset="0"/>
                <a:cs typeface="Times New Roman" pitchFamily="18" charset="0"/>
              </a:rPr>
              <a:t>Kurbağa neslinin yok olmaya yüz tutmasını;</a:t>
            </a:r>
          </a:p>
          <a:p>
            <a:pPr>
              <a:buFontTx/>
              <a:buChar char="-"/>
            </a:pPr>
            <a:r>
              <a:rPr lang="tr-TR" sz="2000" dirty="0">
                <a:latin typeface="Times New Roman" pitchFamily="18" charset="0"/>
                <a:cs typeface="Times New Roman" pitchFamily="18" charset="0"/>
              </a:rPr>
              <a:t>İklim değişiklikleri</a:t>
            </a:r>
          </a:p>
          <a:p>
            <a:pPr>
              <a:buFontTx/>
              <a:buChar char="-"/>
            </a:pPr>
            <a:r>
              <a:rPr lang="tr-TR" sz="2000" dirty="0">
                <a:latin typeface="Times New Roman" pitchFamily="18" charset="0"/>
                <a:cs typeface="Times New Roman" pitchFamily="18" charset="0"/>
              </a:rPr>
              <a:t>Çevre kirliliği (ekolojik dengenin bozulması)</a:t>
            </a:r>
          </a:p>
          <a:p>
            <a:pPr>
              <a:buFontTx/>
              <a:buChar char="-"/>
            </a:pPr>
            <a:r>
              <a:rPr lang="tr-TR" sz="2000" dirty="0">
                <a:latin typeface="Times New Roman" pitchFamily="18" charset="0"/>
                <a:cs typeface="Times New Roman" pitchFamily="18" charset="0"/>
              </a:rPr>
              <a:t>İnsan faaliyetleri (deformasyonlar)</a:t>
            </a:r>
          </a:p>
          <a:p>
            <a:pPr>
              <a:buNone/>
            </a:pPr>
            <a:r>
              <a:rPr lang="tr-TR" sz="2000" b="1" dirty="0">
                <a:latin typeface="Times New Roman" pitchFamily="18" charset="0"/>
                <a:cs typeface="Times New Roman" pitchFamily="18" charset="0"/>
              </a:rPr>
              <a:t>bağlamında tartışınız.</a:t>
            </a:r>
          </a:p>
        </p:txBody>
      </p:sp>
    </p:spTree>
    <p:extLst>
      <p:ext uri="{BB962C8B-B14F-4D97-AF65-F5344CB8AC3E}">
        <p14:creationId xmlns:p14="http://schemas.microsoft.com/office/powerpoint/2010/main" val="332681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81000"/>
            <a:ext cx="7498080" cy="5867400"/>
          </a:xfrm>
        </p:spPr>
        <p:txBody>
          <a:bodyPr>
            <a:normAutofit/>
          </a:bodyPr>
          <a:lstStyle/>
          <a:p>
            <a:pPr>
              <a:buNone/>
            </a:pPr>
            <a:r>
              <a:rPr lang="tr-TR" sz="2000" b="1" dirty="0">
                <a:latin typeface="Times New Roman" pitchFamily="18" charset="0"/>
                <a:cs typeface="Times New Roman" pitchFamily="18" charset="0"/>
              </a:rPr>
              <a:t>ÖRNEK:</a:t>
            </a:r>
          </a:p>
          <a:p>
            <a:pPr>
              <a:buNone/>
            </a:pPr>
            <a:r>
              <a:rPr lang="tr-TR" sz="2000" dirty="0">
                <a:latin typeface="Times New Roman" pitchFamily="18" charset="0"/>
                <a:cs typeface="Times New Roman" pitchFamily="18" charset="0"/>
              </a:rPr>
              <a:t>“Sakla samanı, gelir zamanı.” atasözünden yola çıkarak bir kompozisyon yazınız.</a:t>
            </a:r>
          </a:p>
          <a:p>
            <a:pPr>
              <a:buNone/>
            </a:pPr>
            <a:endParaRPr lang="tr-TR" sz="2000" dirty="0">
              <a:latin typeface="Times New Roman" pitchFamily="18" charset="0"/>
              <a:cs typeface="Times New Roman" pitchFamily="18" charset="0"/>
            </a:endParaRPr>
          </a:p>
          <a:p>
            <a:pPr>
              <a:buNone/>
            </a:pPr>
            <a:r>
              <a:rPr lang="tr-TR" sz="2000" i="1" dirty="0">
                <a:latin typeface="Times New Roman" pitchFamily="18" charset="0"/>
                <a:cs typeface="Times New Roman" pitchFamily="18" charset="0"/>
              </a:rPr>
              <a:t>   Bu örnekte, yönergeye bir takım eklemeler yaparak sınırlamalar koymak gerekir: </a:t>
            </a:r>
          </a:p>
          <a:p>
            <a:pPr>
              <a:buNone/>
            </a:pPr>
            <a:endParaRPr lang="tr-TR" sz="2000" i="1" dirty="0">
              <a:latin typeface="Times New Roman" pitchFamily="18" charset="0"/>
              <a:cs typeface="Times New Roman" pitchFamily="18" charset="0"/>
            </a:endParaRPr>
          </a:p>
          <a:p>
            <a:pPr>
              <a:buNone/>
            </a:pPr>
            <a:r>
              <a:rPr lang="tr-TR" sz="2000" i="1" dirty="0">
                <a:latin typeface="Times New Roman" pitchFamily="18" charset="0"/>
                <a:cs typeface="Times New Roman" pitchFamily="18" charset="0"/>
              </a:rPr>
              <a:t>“</a:t>
            </a:r>
            <a:r>
              <a:rPr lang="tr-TR" sz="2000" b="1" dirty="0">
                <a:latin typeface="Times New Roman" pitchFamily="18" charset="0"/>
                <a:cs typeface="Times New Roman" pitchFamily="18" charset="0"/>
              </a:rPr>
              <a:t>Yazacağınız kompozisyon giriş, gelişme ve sonuç bölümlerini içeren 3 paragraftan oluşmalıdır.” </a:t>
            </a:r>
          </a:p>
          <a:p>
            <a:pPr>
              <a:buNone/>
            </a:pP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ya da </a:t>
            </a:r>
          </a:p>
          <a:p>
            <a:pPr>
              <a:buNone/>
            </a:pPr>
            <a:r>
              <a:rPr lang="tr-TR" sz="2000" dirty="0">
                <a:latin typeface="Times New Roman" pitchFamily="18" charset="0"/>
                <a:cs typeface="Times New Roman" pitchFamily="18" charset="0"/>
              </a:rPr>
              <a:t>“</a:t>
            </a:r>
            <a:r>
              <a:rPr lang="tr-TR" sz="2000" b="1" dirty="0">
                <a:latin typeface="Times New Roman" pitchFamily="18" charset="0"/>
                <a:cs typeface="Times New Roman" pitchFamily="18" charset="0"/>
              </a:rPr>
              <a:t>Yazacağınız kompozisyon 1000 kelimeyi geçmemelidir.”</a:t>
            </a:r>
            <a:endParaRPr lang="tr-TR"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177850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52400"/>
            <a:ext cx="7498080" cy="6705600"/>
          </a:xfrm>
        </p:spPr>
        <p:txBody>
          <a:bodyPr>
            <a:noAutofit/>
          </a:bodyPr>
          <a:lstStyle/>
          <a:p>
            <a:pPr>
              <a:buNone/>
            </a:pPr>
            <a:r>
              <a:rPr lang="tr-TR" sz="2000" b="1" dirty="0">
                <a:latin typeface="Times New Roman" pitchFamily="18" charset="0"/>
                <a:cs typeface="Times New Roman" pitchFamily="18" charset="0"/>
              </a:rPr>
              <a:t>ÖRNEK:</a:t>
            </a:r>
          </a:p>
          <a:p>
            <a:pPr>
              <a:buNone/>
            </a:pPr>
            <a:r>
              <a:rPr lang="tr-TR" sz="2000" dirty="0">
                <a:latin typeface="Times New Roman" pitchFamily="18" charset="0"/>
                <a:cs typeface="Times New Roman" pitchFamily="18" charset="0"/>
              </a:rPr>
              <a:t>   Yeni açılan bir lokanta hakkında bir tanıtım yazısı yazacağınızı düşünün. Bu yazıda:</a:t>
            </a:r>
          </a:p>
          <a:p>
            <a:pPr>
              <a:buFontTx/>
              <a:buChar char="-"/>
            </a:pPr>
            <a:r>
              <a:rPr lang="tr-TR" sz="2000" dirty="0">
                <a:latin typeface="Times New Roman" pitchFamily="18" charset="0"/>
                <a:cs typeface="Times New Roman" pitchFamily="18" charset="0"/>
              </a:rPr>
              <a:t>Lokantanın yemeklerinin çeşit ve lezzeti</a:t>
            </a:r>
          </a:p>
          <a:p>
            <a:pPr>
              <a:buFontTx/>
              <a:buChar char="-"/>
            </a:pPr>
            <a:r>
              <a:rPr lang="tr-TR" sz="2000" dirty="0">
                <a:latin typeface="Times New Roman" pitchFamily="18" charset="0"/>
                <a:cs typeface="Times New Roman" pitchFamily="18" charset="0"/>
              </a:rPr>
              <a:t>Servisin kalitesi ve hızı</a:t>
            </a:r>
          </a:p>
          <a:p>
            <a:pPr>
              <a:buFontTx/>
              <a:buChar char="-"/>
            </a:pPr>
            <a:r>
              <a:rPr lang="tr-TR" sz="2000" dirty="0">
                <a:latin typeface="Times New Roman" pitchFamily="18" charset="0"/>
                <a:cs typeface="Times New Roman" pitchFamily="18" charset="0"/>
              </a:rPr>
              <a:t>Lokantanın atmosferi ve dekorasyonu</a:t>
            </a:r>
          </a:p>
          <a:p>
            <a:pPr>
              <a:buFontTx/>
              <a:buChar char="-"/>
            </a:pPr>
            <a:r>
              <a:rPr lang="tr-TR" sz="2000" dirty="0">
                <a:latin typeface="Times New Roman" pitchFamily="18" charset="0"/>
                <a:cs typeface="Times New Roman" pitchFamily="18" charset="0"/>
              </a:rPr>
              <a:t>Yemeklerin kalitesine göre fiyatı,</a:t>
            </a:r>
          </a:p>
          <a:p>
            <a:pPr>
              <a:buNone/>
            </a:pPr>
            <a:r>
              <a:rPr lang="tr-TR" sz="2000" dirty="0">
                <a:latin typeface="Times New Roman" pitchFamily="18" charset="0"/>
                <a:cs typeface="Times New Roman" pitchFamily="18" charset="0"/>
              </a:rPr>
              <a:t>   kapsamında yazınızı en az 250 en fazla 300 sözcük kullanarak yazınız. </a:t>
            </a:r>
          </a:p>
          <a:p>
            <a:pPr>
              <a:buNone/>
            </a:pPr>
            <a:endParaRPr lang="tr-TR" sz="2000" dirty="0">
              <a:latin typeface="Times New Roman" pitchFamily="18" charset="0"/>
              <a:cs typeface="Times New Roman" pitchFamily="18" charset="0"/>
            </a:endParaRPr>
          </a:p>
          <a:p>
            <a:pPr>
              <a:buNone/>
            </a:pPr>
            <a:r>
              <a:rPr lang="tr-TR" sz="2000" i="1" dirty="0">
                <a:latin typeface="Times New Roman" pitchFamily="18" charset="0"/>
                <a:cs typeface="Times New Roman" pitchFamily="18" charset="0"/>
              </a:rPr>
              <a:t>        Bu örnekte, öğrencinin yeni bir fikir ortaya koyması beklenmektedir. Sentez düzeyindeki bu maddelerde, tek bir yanıt anahtarı olamayacağından puanlaması da karmaşıktır. </a:t>
            </a:r>
          </a:p>
          <a:p>
            <a:pPr>
              <a:buNone/>
            </a:pPr>
            <a:r>
              <a:rPr lang="tr-TR" sz="2000" i="1" dirty="0">
                <a:latin typeface="Times New Roman" pitchFamily="18" charset="0"/>
                <a:cs typeface="Times New Roman" pitchFamily="18" charset="0"/>
              </a:rPr>
              <a:t>        Bu gibi üst düzey becerilerin yoklandığı açık uçlu maddelerde, aslında verilen yanıtın doğruluğu değil, bilgiyi kullanma, organize etme, çıkarımda bulunma, yorumlama, özgün fikir ortaya koyma gibi becerilerin yazılan yazıya yansıtılıp yansıtılmadığı puanlanmalıdır.</a:t>
            </a:r>
          </a:p>
        </p:txBody>
      </p:sp>
    </p:spTree>
    <p:extLst>
      <p:ext uri="{BB962C8B-B14F-4D97-AF65-F5344CB8AC3E}">
        <p14:creationId xmlns:p14="http://schemas.microsoft.com/office/powerpoint/2010/main" val="1176143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04800"/>
            <a:ext cx="7498080" cy="5943600"/>
          </a:xfrm>
        </p:spPr>
        <p:txBody>
          <a:bodyPr>
            <a:normAutofit/>
          </a:bodyPr>
          <a:lstStyle/>
          <a:p>
            <a:pPr>
              <a:buFont typeface="Arial" pitchFamily="34" charset="0"/>
              <a:buChar char="•"/>
            </a:pPr>
            <a:endParaRPr lang="tr-TR" sz="2000" dirty="0">
              <a:latin typeface="Times New Roman" pitchFamily="18" charset="0"/>
              <a:cs typeface="Times New Roman" pitchFamily="18" charset="0"/>
            </a:endParaRPr>
          </a:p>
          <a:p>
            <a:pPr>
              <a:buFont typeface="Arial" pitchFamily="34" charset="0"/>
              <a:buChar char="•"/>
            </a:pPr>
            <a:endParaRPr lang="tr-TR" sz="2000" dirty="0">
              <a:latin typeface="Times New Roman" pitchFamily="18" charset="0"/>
              <a:cs typeface="Times New Roman" pitchFamily="18" charset="0"/>
            </a:endParaRPr>
          </a:p>
          <a:p>
            <a:pPr>
              <a:buFont typeface="Arial" pitchFamily="34" charset="0"/>
              <a:buChar char="•"/>
            </a:pPr>
            <a:r>
              <a:rPr lang="tr-TR" sz="2000" dirty="0">
                <a:latin typeface="Times New Roman" pitchFamily="18" charset="0"/>
                <a:cs typeface="Times New Roman" pitchFamily="18" charset="0"/>
              </a:rPr>
              <a:t>    Uzun yanıt gerektiren maddelerin, önemli bazı </a:t>
            </a:r>
            <a:r>
              <a:rPr lang="tr-TR" sz="2000" dirty="0">
                <a:solidFill>
                  <a:srgbClr val="FF0000"/>
                </a:solidFill>
                <a:latin typeface="Times New Roman" pitchFamily="18" charset="0"/>
                <a:cs typeface="Times New Roman" pitchFamily="18" charset="0"/>
              </a:rPr>
              <a:t>sınırlılıkları  </a:t>
            </a:r>
            <a:r>
              <a:rPr lang="tr-TR" sz="2000" dirty="0">
                <a:latin typeface="Times New Roman" pitchFamily="18" charset="0"/>
                <a:cs typeface="Times New Roman" pitchFamily="18" charset="0"/>
              </a:rPr>
              <a:t>        </a:t>
            </a:r>
          </a:p>
          <a:p>
            <a:pPr marL="0" indent="0">
              <a:buNone/>
            </a:pPr>
            <a:r>
              <a:rPr lang="tr-TR" sz="2000" dirty="0">
                <a:latin typeface="Times New Roman" pitchFamily="18" charset="0"/>
                <a:cs typeface="Times New Roman" pitchFamily="18" charset="0"/>
              </a:rPr>
              <a:t>         mevcuttur:</a:t>
            </a:r>
          </a:p>
          <a:p>
            <a:pPr marL="596646" indent="-514350">
              <a:buAutoNum type="arabicPeriod"/>
            </a:pPr>
            <a:r>
              <a:rPr lang="tr-TR" sz="2000" dirty="0">
                <a:latin typeface="Times New Roman" pitchFamily="18" charset="0"/>
                <a:cs typeface="Times New Roman" pitchFamily="18" charset="0"/>
              </a:rPr>
              <a:t>Olgusal bilgiye daha fazla sahip olan öğrenciyi, orjinalliği göz ardı ederek </a:t>
            </a:r>
            <a:r>
              <a:rPr lang="tr-TR" sz="2000" b="1" dirty="0">
                <a:latin typeface="Times New Roman" pitchFamily="18" charset="0"/>
                <a:cs typeface="Times New Roman" pitchFamily="18" charset="0"/>
              </a:rPr>
              <a:t>daha avantajlı </a:t>
            </a:r>
            <a:r>
              <a:rPr lang="tr-TR" sz="2000" dirty="0">
                <a:latin typeface="Times New Roman" pitchFamily="18" charset="0"/>
                <a:cs typeface="Times New Roman" pitchFamily="18" charset="0"/>
              </a:rPr>
              <a:t>hale getirebilmesi</a:t>
            </a:r>
          </a:p>
          <a:p>
            <a:pPr marL="596646" indent="-514350">
              <a:buAutoNum type="arabicPeriod"/>
            </a:pPr>
            <a:r>
              <a:rPr lang="tr-TR" sz="2000" dirty="0">
                <a:latin typeface="Times New Roman" pitchFamily="18" charset="0"/>
                <a:cs typeface="Times New Roman" pitchFamily="18" charset="0"/>
              </a:rPr>
              <a:t>Öğrencinin seçme gerektiren madde türlerine göre bu madde türünde </a:t>
            </a:r>
            <a:r>
              <a:rPr lang="tr-TR" sz="2000" b="1" dirty="0">
                <a:latin typeface="Times New Roman" pitchFamily="18" charset="0"/>
                <a:cs typeface="Times New Roman" pitchFamily="18" charset="0"/>
              </a:rPr>
              <a:t>düşünme ve yazma zamanına daha fazla ihtiyaç duyması </a:t>
            </a:r>
            <a:r>
              <a:rPr lang="tr-TR" sz="2000" dirty="0">
                <a:latin typeface="Times New Roman" pitchFamily="18" charset="0"/>
                <a:cs typeface="Times New Roman" pitchFamily="18" charset="0"/>
              </a:rPr>
              <a:t>(yani ölçülen beceriye hızlı yazma performasının karışması, bunu engellemek için madde sayısını azalttığımızda testin kapsam geçerliği olumsuz etkilenir.) </a:t>
            </a:r>
          </a:p>
        </p:txBody>
      </p:sp>
    </p:spTree>
    <p:extLst>
      <p:ext uri="{BB962C8B-B14F-4D97-AF65-F5344CB8AC3E}">
        <p14:creationId xmlns:p14="http://schemas.microsoft.com/office/powerpoint/2010/main" val="3609787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latin typeface="Times New Roman" pitchFamily="18" charset="0"/>
                <a:cs typeface="Times New Roman" pitchFamily="18" charset="0"/>
              </a:rPr>
              <a:t>ÖZETLE;</a:t>
            </a:r>
          </a:p>
        </p:txBody>
      </p:sp>
      <p:sp>
        <p:nvSpPr>
          <p:cNvPr id="3" name="Content Placeholder 2"/>
          <p:cNvSpPr>
            <a:spLocks noGrp="1"/>
          </p:cNvSpPr>
          <p:nvPr>
            <p:ph idx="1"/>
          </p:nvPr>
        </p:nvSpPr>
        <p:spPr/>
        <p:txBody>
          <a:bodyPr>
            <a:normAutofit/>
          </a:bodyPr>
          <a:lstStyle/>
          <a:p>
            <a:pPr>
              <a:buNone/>
            </a:pPr>
            <a:r>
              <a:rPr lang="tr-TR" sz="2000" b="1" dirty="0">
                <a:latin typeface="Times New Roman" pitchFamily="18" charset="0"/>
                <a:cs typeface="Times New Roman" pitchFamily="18" charset="0"/>
              </a:rPr>
              <a:t>  Uzun yanıt gerektiren maddelerin yazımında gözetilmesi gereken ilkeler:</a:t>
            </a:r>
          </a:p>
          <a:p>
            <a:pPr marL="596646" indent="-514350">
              <a:buFont typeface="+mj-lt"/>
              <a:buAutoNum type="arabicPeriod"/>
            </a:pPr>
            <a:r>
              <a:rPr lang="tr-TR" sz="2000" b="1" dirty="0">
                <a:latin typeface="Times New Roman" pitchFamily="18" charset="0"/>
                <a:cs typeface="Times New Roman" pitchFamily="18" charset="0"/>
              </a:rPr>
              <a:t>Madde yazımına başlamadan önce, hangi zihinsel süreçlerin ortaya çıkarılmasının amaçlandığı ve bunun için hangi uyarıcı materyallere ihtiyaç duyulduğunun belirlenmesi gerekir.</a:t>
            </a:r>
          </a:p>
        </p:txBody>
      </p:sp>
    </p:spTree>
    <p:extLst>
      <p:ext uri="{BB962C8B-B14F-4D97-AF65-F5344CB8AC3E}">
        <p14:creationId xmlns:p14="http://schemas.microsoft.com/office/powerpoint/2010/main" val="3611715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04800"/>
            <a:ext cx="7498080" cy="5943600"/>
          </a:xfrm>
        </p:spPr>
        <p:txBody>
          <a:bodyPr>
            <a:normAutofit/>
          </a:bodyPr>
          <a:lstStyle/>
          <a:p>
            <a:pPr marL="596646" indent="-514350">
              <a:buFont typeface="+mj-lt"/>
              <a:buAutoNum type="arabicPeriod" startAt="2"/>
            </a:pPr>
            <a:endParaRPr lang="tr-TR" sz="2000" dirty="0">
              <a:latin typeface="Times New Roman" pitchFamily="18" charset="0"/>
              <a:cs typeface="Times New Roman" pitchFamily="18" charset="0"/>
            </a:endParaRPr>
          </a:p>
          <a:p>
            <a:pPr marL="596646" indent="-514350">
              <a:buFont typeface="+mj-lt"/>
              <a:buAutoNum type="arabicPeriod" startAt="2"/>
            </a:pPr>
            <a:endParaRPr lang="tr-TR" sz="2000" dirty="0">
              <a:latin typeface="Times New Roman" pitchFamily="18" charset="0"/>
              <a:cs typeface="Times New Roman" pitchFamily="18" charset="0"/>
            </a:endParaRPr>
          </a:p>
          <a:p>
            <a:pPr marL="596646" indent="-514350">
              <a:buFont typeface="+mj-lt"/>
              <a:buAutoNum type="arabicPeriod" startAt="2"/>
            </a:pPr>
            <a:endParaRPr lang="tr-TR" sz="2000" dirty="0">
              <a:latin typeface="Times New Roman" pitchFamily="18" charset="0"/>
              <a:cs typeface="Times New Roman" pitchFamily="18" charset="0"/>
            </a:endParaRPr>
          </a:p>
          <a:p>
            <a:pPr marL="596646" indent="-514350">
              <a:buFont typeface="+mj-lt"/>
              <a:buAutoNum type="arabicPeriod" startAt="2"/>
            </a:pPr>
            <a:r>
              <a:rPr lang="tr-TR" sz="2000" dirty="0">
                <a:latin typeface="Times New Roman" pitchFamily="18" charset="0"/>
                <a:cs typeface="Times New Roman" pitchFamily="18" charset="0"/>
              </a:rPr>
              <a:t>Testte, belirlenen sürede yanıtlanamayacak kadar </a:t>
            </a:r>
            <a:r>
              <a:rPr lang="tr-TR" sz="2000" b="1" dirty="0">
                <a:latin typeface="Times New Roman" pitchFamily="18" charset="0"/>
                <a:cs typeface="Times New Roman" pitchFamily="18" charset="0"/>
              </a:rPr>
              <a:t>uzun ve çok sayıda madde yer almamalıdır.</a:t>
            </a:r>
          </a:p>
          <a:p>
            <a:pPr marL="596646" indent="-514350">
              <a:buNone/>
            </a:pPr>
            <a:endParaRPr lang="tr-TR" sz="2000" dirty="0">
              <a:latin typeface="Times New Roman" pitchFamily="18" charset="0"/>
              <a:cs typeface="Times New Roman" pitchFamily="18" charset="0"/>
            </a:endParaRPr>
          </a:p>
          <a:p>
            <a:pPr marL="596646" indent="-514350">
              <a:buFont typeface="+mj-lt"/>
              <a:buAutoNum type="arabicPeriod" startAt="3"/>
            </a:pPr>
            <a:r>
              <a:rPr lang="tr-TR" sz="2000" dirty="0">
                <a:latin typeface="Times New Roman" pitchFamily="18" charset="0"/>
                <a:cs typeface="Times New Roman" pitchFamily="18" charset="0"/>
              </a:rPr>
              <a:t>Testin tümü için genel bir </a:t>
            </a:r>
            <a:r>
              <a:rPr lang="tr-TR" sz="2000" b="1" dirty="0">
                <a:latin typeface="Times New Roman" pitchFamily="18" charset="0"/>
                <a:cs typeface="Times New Roman" pitchFamily="18" charset="0"/>
              </a:rPr>
              <a:t>yönerge</a:t>
            </a:r>
            <a:r>
              <a:rPr lang="tr-TR" sz="2000" dirty="0">
                <a:latin typeface="Times New Roman" pitchFamily="18" charset="0"/>
                <a:cs typeface="Times New Roman" pitchFamily="18" charset="0"/>
              </a:rPr>
              <a:t> yazılmalıdır. İyi bir yönergede, teste ilişkin genel bir çerçeve, yanıtların yazımına ilişkin bir açıklama, değerlendirme ölçütleri ve her bir maddenin ya da bir maddenin parçalarının kaç puan değerinde olduğunun yazılması gerekir. </a:t>
            </a:r>
          </a:p>
        </p:txBody>
      </p:sp>
    </p:spTree>
    <p:extLst>
      <p:ext uri="{BB962C8B-B14F-4D97-AF65-F5344CB8AC3E}">
        <p14:creationId xmlns:p14="http://schemas.microsoft.com/office/powerpoint/2010/main" val="2782216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04800"/>
            <a:ext cx="7498080" cy="5943600"/>
          </a:xfrm>
        </p:spPr>
        <p:txBody>
          <a:bodyPr>
            <a:normAutofit/>
          </a:bodyPr>
          <a:lstStyle/>
          <a:p>
            <a:pPr marL="596646" indent="-514350">
              <a:buFont typeface="+mj-lt"/>
              <a:buAutoNum type="arabicPeriod" startAt="4"/>
            </a:pPr>
            <a:endParaRPr lang="tr-TR" sz="2000" dirty="0">
              <a:latin typeface="Times New Roman" pitchFamily="18" charset="0"/>
              <a:cs typeface="Times New Roman" pitchFamily="18" charset="0"/>
            </a:endParaRPr>
          </a:p>
          <a:p>
            <a:pPr marL="596646" indent="-514350">
              <a:buFont typeface="+mj-lt"/>
              <a:buAutoNum type="arabicPeriod" startAt="4"/>
            </a:pPr>
            <a:endParaRPr lang="tr-TR" sz="2000" dirty="0">
              <a:latin typeface="Times New Roman" pitchFamily="18" charset="0"/>
              <a:cs typeface="Times New Roman" pitchFamily="18" charset="0"/>
            </a:endParaRPr>
          </a:p>
          <a:p>
            <a:pPr marL="596646" indent="-514350">
              <a:buFont typeface="+mj-lt"/>
              <a:buAutoNum type="arabicPeriod" startAt="4"/>
            </a:pPr>
            <a:endParaRPr lang="tr-TR" sz="2000" dirty="0">
              <a:latin typeface="Times New Roman" pitchFamily="18" charset="0"/>
              <a:cs typeface="Times New Roman" pitchFamily="18" charset="0"/>
            </a:endParaRPr>
          </a:p>
          <a:p>
            <a:pPr marL="596646" indent="-514350">
              <a:buFont typeface="+mj-lt"/>
              <a:buAutoNum type="arabicPeriod" startAt="4"/>
            </a:pPr>
            <a:r>
              <a:rPr lang="tr-TR" sz="2000" dirty="0">
                <a:latin typeface="Times New Roman" pitchFamily="18" charset="0"/>
                <a:cs typeface="Times New Roman" pitchFamily="18" charset="0"/>
              </a:rPr>
              <a:t>Testi, öğrencilerin </a:t>
            </a:r>
            <a:r>
              <a:rPr lang="tr-TR" sz="2000" b="1" i="1" dirty="0">
                <a:latin typeface="Times New Roman" pitchFamily="18" charset="0"/>
                <a:cs typeface="Times New Roman" pitchFamily="18" charset="0"/>
              </a:rPr>
              <a:t>testte yer alan uzun yanıtlı maddelerden kendi seçtikleri birkaç maddeyi yanıtlamaları </a:t>
            </a:r>
            <a:r>
              <a:rPr lang="tr-TR" sz="2000" b="1" dirty="0">
                <a:latin typeface="Times New Roman" pitchFamily="18" charset="0"/>
                <a:cs typeface="Times New Roman" pitchFamily="18" charset="0"/>
              </a:rPr>
              <a:t>şeklinde düzenlemekten kaçınmalıdır. </a:t>
            </a:r>
          </a:p>
          <a:p>
            <a:pPr marL="596646" indent="-514350">
              <a:buNone/>
            </a:pPr>
            <a:r>
              <a:rPr lang="tr-TR" sz="2000" dirty="0">
                <a:latin typeface="Times New Roman" pitchFamily="18" charset="0"/>
                <a:cs typeface="Times New Roman" pitchFamily="18" charset="0"/>
              </a:rPr>
              <a:t>     	Örneğin, 8 maddelik bir testte, öğrencilerin 5 tanesini seçip yanıtlamalarını istediğimizde, farklı maddeleri yanıtlayan öğrenciler farklı testler almış olurlar. Bu durumda, test puanlarını karşılaştırmak doğru olmaz  ve testin geçerliği de düşer.</a:t>
            </a:r>
          </a:p>
        </p:txBody>
      </p:sp>
    </p:spTree>
    <p:extLst>
      <p:ext uri="{BB962C8B-B14F-4D97-AF65-F5344CB8AC3E}">
        <p14:creationId xmlns:p14="http://schemas.microsoft.com/office/powerpoint/2010/main" val="130093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04800"/>
            <a:ext cx="7498080" cy="5943600"/>
          </a:xfrm>
        </p:spPr>
        <p:txBody>
          <a:bodyPr>
            <a:normAutofit/>
          </a:bodyPr>
          <a:lstStyle/>
          <a:p>
            <a:pPr marL="596646" indent="-514350">
              <a:buFont typeface="+mj-lt"/>
              <a:buAutoNum type="arabicPeriod" startAt="5"/>
            </a:pPr>
            <a:endParaRPr lang="tr-TR" sz="2000" dirty="0">
              <a:latin typeface="Times New Roman" pitchFamily="18" charset="0"/>
              <a:cs typeface="Times New Roman" pitchFamily="18" charset="0"/>
            </a:endParaRPr>
          </a:p>
          <a:p>
            <a:pPr marL="596646" indent="-514350">
              <a:buFont typeface="+mj-lt"/>
              <a:buAutoNum type="arabicPeriod" startAt="5"/>
            </a:pPr>
            <a:r>
              <a:rPr lang="tr-TR" sz="2000" dirty="0">
                <a:latin typeface="Times New Roman" pitchFamily="18" charset="0"/>
                <a:cs typeface="Times New Roman" pitchFamily="18" charset="0"/>
              </a:rPr>
              <a:t>Uzun yanıt gerektiren maddelerde, </a:t>
            </a:r>
            <a:r>
              <a:rPr lang="tr-TR" sz="2000" i="1" dirty="0">
                <a:latin typeface="Times New Roman" pitchFamily="18" charset="0"/>
                <a:cs typeface="Times New Roman" pitchFamily="18" charset="0"/>
              </a:rPr>
              <a:t>“karşılaştırın, orjinal bir örnek verin, nasıl olduğunu açıklayın, eleştirin... olsa ne olurdu?”</a:t>
            </a:r>
            <a:r>
              <a:rPr lang="tr-TR" sz="2000" dirty="0">
                <a:latin typeface="Times New Roman" pitchFamily="18" charset="0"/>
                <a:cs typeface="Times New Roman" pitchFamily="18" charset="0"/>
              </a:rPr>
              <a:t> gibi ifadeler kullanılmalıdır. </a:t>
            </a:r>
            <a:r>
              <a:rPr lang="tr-TR" sz="2000" b="1" i="1" dirty="0">
                <a:latin typeface="Times New Roman" pitchFamily="18" charset="0"/>
                <a:cs typeface="Times New Roman" pitchFamily="18" charset="0"/>
              </a:rPr>
              <a:t>“ne, ne zaman, kim ya da listele” </a:t>
            </a:r>
            <a:r>
              <a:rPr lang="tr-TR" sz="2000" b="1" dirty="0">
                <a:latin typeface="Times New Roman" pitchFamily="18" charset="0"/>
                <a:cs typeface="Times New Roman" pitchFamily="18" charset="0"/>
              </a:rPr>
              <a:t>gibi sözcükler kullanılmaktan kaçınılmalıdır.</a:t>
            </a:r>
          </a:p>
          <a:p>
            <a:pPr marL="596646" indent="-514350">
              <a:buFont typeface="+mj-lt"/>
              <a:buAutoNum type="arabicPeriod" startAt="5"/>
            </a:pPr>
            <a:endParaRPr lang="tr-TR" sz="2000" b="1" dirty="0">
              <a:latin typeface="Times New Roman" pitchFamily="18" charset="0"/>
              <a:cs typeface="Times New Roman" pitchFamily="18" charset="0"/>
            </a:endParaRPr>
          </a:p>
          <a:p>
            <a:pPr marL="596646" indent="-514350">
              <a:buFont typeface="+mj-lt"/>
              <a:buAutoNum type="arabicPeriod" startAt="5"/>
            </a:pPr>
            <a:endParaRPr lang="tr-TR" sz="2000" dirty="0">
              <a:latin typeface="Times New Roman" pitchFamily="18" charset="0"/>
              <a:cs typeface="Times New Roman" pitchFamily="18" charset="0"/>
            </a:endParaRPr>
          </a:p>
          <a:p>
            <a:pPr marL="596646" indent="-514350">
              <a:buFont typeface="+mj-lt"/>
              <a:buAutoNum type="arabicPeriod" startAt="5"/>
            </a:pPr>
            <a:r>
              <a:rPr lang="tr-TR" sz="2000" dirty="0">
                <a:latin typeface="Times New Roman" pitchFamily="18" charset="0"/>
                <a:cs typeface="Times New Roman" pitchFamily="18" charset="0"/>
              </a:rPr>
              <a:t>Maddenin yönergesi, öğrenciden beklenen görevi </a:t>
            </a:r>
            <a:r>
              <a:rPr lang="tr-TR" sz="2000" b="1" dirty="0">
                <a:latin typeface="Times New Roman" pitchFamily="18" charset="0"/>
                <a:cs typeface="Times New Roman" pitchFamily="18" charset="0"/>
              </a:rPr>
              <a:t>açık ve anlaşılır </a:t>
            </a:r>
            <a:r>
              <a:rPr lang="tr-TR" sz="2000" dirty="0">
                <a:latin typeface="Times New Roman" pitchFamily="18" charset="0"/>
                <a:cs typeface="Times New Roman" pitchFamily="18" charset="0"/>
              </a:rPr>
              <a:t>biçimde ifade etmelidir.</a:t>
            </a:r>
          </a:p>
          <a:p>
            <a:pPr marL="596646" indent="-514350">
              <a:buFont typeface="+mj-lt"/>
              <a:buAutoNum type="arabicPeriod" startAt="5"/>
            </a:pPr>
            <a:endParaRPr lang="tr-TR" sz="2000" dirty="0">
              <a:latin typeface="Times New Roman" pitchFamily="18" charset="0"/>
              <a:cs typeface="Times New Roman" pitchFamily="18" charset="0"/>
            </a:endParaRPr>
          </a:p>
          <a:p>
            <a:pPr marL="596646" indent="-514350">
              <a:buFont typeface="+mj-lt"/>
              <a:buAutoNum type="arabicPeriod" startAt="5"/>
            </a:pPr>
            <a:endParaRPr lang="tr-TR" sz="2000" dirty="0">
              <a:latin typeface="Times New Roman" pitchFamily="18" charset="0"/>
              <a:cs typeface="Times New Roman" pitchFamily="18" charset="0"/>
            </a:endParaRPr>
          </a:p>
          <a:p>
            <a:pPr marL="596646" indent="-514350">
              <a:buFont typeface="+mj-lt"/>
              <a:buAutoNum type="arabicPeriod" startAt="5"/>
            </a:pPr>
            <a:r>
              <a:rPr lang="tr-TR" sz="2000" dirty="0">
                <a:latin typeface="Times New Roman" pitchFamily="18" charset="0"/>
                <a:cs typeface="Times New Roman" pitchFamily="18" charset="0"/>
              </a:rPr>
              <a:t>Öğrenciye </a:t>
            </a:r>
            <a:r>
              <a:rPr lang="tr-TR" sz="2000" b="1" dirty="0">
                <a:latin typeface="Times New Roman" pitchFamily="18" charset="0"/>
                <a:cs typeface="Times New Roman" pitchFamily="18" charset="0"/>
              </a:rPr>
              <a:t>tartışmalı bir konu </a:t>
            </a:r>
            <a:r>
              <a:rPr lang="tr-TR" sz="2000" dirty="0">
                <a:latin typeface="Times New Roman" pitchFamily="18" charset="0"/>
                <a:cs typeface="Times New Roman" pitchFamily="18" charset="0"/>
              </a:rPr>
              <a:t>ile ilgili soru sorulmuşsa, verdiği yanıt gösterdiği kanıtlarla birlikte değerlendirilmedir.</a:t>
            </a:r>
          </a:p>
        </p:txBody>
      </p:sp>
    </p:spTree>
    <p:extLst>
      <p:ext uri="{BB962C8B-B14F-4D97-AF65-F5344CB8AC3E}">
        <p14:creationId xmlns:p14="http://schemas.microsoft.com/office/powerpoint/2010/main" val="3728117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04800"/>
            <a:ext cx="7498080" cy="5943600"/>
          </a:xfrm>
        </p:spPr>
        <p:txBody>
          <a:bodyPr>
            <a:normAutofit/>
          </a:bodyPr>
          <a:lstStyle/>
          <a:p>
            <a:pPr marL="596646" indent="-514350">
              <a:buFont typeface="+mj-lt"/>
              <a:buAutoNum type="arabicPeriod" startAt="8"/>
            </a:pPr>
            <a:endParaRPr lang="tr-TR" sz="2000" dirty="0">
              <a:latin typeface="Times New Roman" pitchFamily="18" charset="0"/>
              <a:cs typeface="Times New Roman" pitchFamily="18" charset="0"/>
            </a:endParaRPr>
          </a:p>
          <a:p>
            <a:pPr marL="596646" indent="-514350">
              <a:buFont typeface="+mj-lt"/>
              <a:buAutoNum type="arabicPeriod" startAt="8"/>
            </a:pPr>
            <a:endParaRPr lang="tr-TR" sz="2000" dirty="0">
              <a:latin typeface="Times New Roman" pitchFamily="18" charset="0"/>
              <a:cs typeface="Times New Roman" pitchFamily="18" charset="0"/>
            </a:endParaRPr>
          </a:p>
          <a:p>
            <a:pPr marL="596646" indent="-514350">
              <a:buFont typeface="+mj-lt"/>
              <a:buAutoNum type="arabicPeriod" startAt="8"/>
            </a:pPr>
            <a:r>
              <a:rPr lang="tr-TR" sz="2000" dirty="0">
                <a:latin typeface="Times New Roman" pitchFamily="18" charset="0"/>
                <a:cs typeface="Times New Roman" pitchFamily="18" charset="0"/>
              </a:rPr>
              <a:t>Maddelerin ve beklenen yanıtların uzunluğunu ve karmaşıklığı, öğrencilerin </a:t>
            </a:r>
            <a:r>
              <a:rPr lang="tr-TR" sz="2000" b="1" dirty="0">
                <a:latin typeface="Times New Roman" pitchFamily="18" charset="0"/>
                <a:cs typeface="Times New Roman" pitchFamily="18" charset="0"/>
              </a:rPr>
              <a:t>olgunluk düzeylerine ve test ortamına uygun </a:t>
            </a:r>
            <a:r>
              <a:rPr lang="tr-TR" sz="2000" dirty="0">
                <a:latin typeface="Times New Roman" pitchFamily="18" charset="0"/>
                <a:cs typeface="Times New Roman" pitchFamily="18" charset="0"/>
              </a:rPr>
              <a:t>olarak düzenlenmelidir.</a:t>
            </a:r>
          </a:p>
          <a:p>
            <a:pPr marL="596646" indent="-514350">
              <a:buFont typeface="+mj-lt"/>
              <a:buAutoNum type="arabicPeriod" startAt="8"/>
            </a:pPr>
            <a:endParaRPr lang="tr-TR" sz="2000" dirty="0">
              <a:latin typeface="Times New Roman" pitchFamily="18" charset="0"/>
              <a:cs typeface="Times New Roman" pitchFamily="18" charset="0"/>
            </a:endParaRPr>
          </a:p>
          <a:p>
            <a:pPr marL="596646" indent="-514350">
              <a:buFont typeface="+mj-lt"/>
              <a:buAutoNum type="arabicPeriod" startAt="8"/>
            </a:pPr>
            <a:r>
              <a:rPr lang="tr-TR" sz="2000" dirty="0">
                <a:latin typeface="Times New Roman" pitchFamily="18" charset="0"/>
                <a:cs typeface="Times New Roman" pitchFamily="18" charset="0"/>
              </a:rPr>
              <a:t>Testte verilen uzun yanıtlı maddelerin, güçlük ve karmaşıklık düzeylerine göre dengelenmesi gerekir. </a:t>
            </a:r>
            <a:r>
              <a:rPr lang="tr-TR" sz="2000" b="1" dirty="0">
                <a:latin typeface="Times New Roman" pitchFamily="18" charset="0"/>
                <a:cs typeface="Times New Roman" pitchFamily="18" charset="0"/>
              </a:rPr>
              <a:t>Tümü çok zor ya da çok kolay olmamalıdır.</a:t>
            </a:r>
          </a:p>
          <a:p>
            <a:pPr marL="596646" indent="-514350">
              <a:buFont typeface="+mj-lt"/>
              <a:buAutoNum type="arabicPeriod" startAt="8"/>
            </a:pPr>
            <a:endParaRPr lang="tr-TR" sz="2000" b="1" dirty="0">
              <a:latin typeface="Times New Roman" pitchFamily="18" charset="0"/>
              <a:cs typeface="Times New Roman" pitchFamily="18" charset="0"/>
            </a:endParaRPr>
          </a:p>
          <a:p>
            <a:pPr marL="596646" indent="-514350">
              <a:buFont typeface="+mj-lt"/>
              <a:buAutoNum type="arabicPeriod" startAt="8"/>
            </a:pPr>
            <a:endParaRPr lang="tr-TR" sz="2000" b="1" dirty="0">
              <a:latin typeface="Times New Roman" pitchFamily="18" charset="0"/>
              <a:cs typeface="Times New Roman" pitchFamily="18" charset="0"/>
            </a:endParaRPr>
          </a:p>
          <a:p>
            <a:pPr marL="596646" indent="-514350">
              <a:buFont typeface="+mj-lt"/>
              <a:buAutoNum type="arabicPeriod" startAt="8"/>
            </a:pPr>
            <a:r>
              <a:rPr lang="tr-TR" sz="2000" dirty="0">
                <a:latin typeface="Times New Roman" pitchFamily="18" charset="0"/>
                <a:cs typeface="Times New Roman" pitchFamily="18" charset="0"/>
              </a:rPr>
              <a:t>Öğretim hedefleri doğrultusunda, </a:t>
            </a:r>
            <a:r>
              <a:rPr lang="tr-TR" sz="2000" b="1" dirty="0">
                <a:latin typeface="Times New Roman" pitchFamily="18" charset="0"/>
                <a:cs typeface="Times New Roman" pitchFamily="18" charset="0"/>
              </a:rPr>
              <a:t>istenen yanıt için bir çerçeve </a:t>
            </a:r>
            <a:r>
              <a:rPr lang="tr-TR" sz="2000" dirty="0">
                <a:latin typeface="Times New Roman" pitchFamily="18" charset="0"/>
                <a:cs typeface="Times New Roman" pitchFamily="18" charset="0"/>
              </a:rPr>
              <a:t>çizilmelidir.</a:t>
            </a:r>
          </a:p>
        </p:txBody>
      </p:sp>
    </p:spTree>
    <p:extLst>
      <p:ext uri="{BB962C8B-B14F-4D97-AF65-F5344CB8AC3E}">
        <p14:creationId xmlns:p14="http://schemas.microsoft.com/office/powerpoint/2010/main" val="375674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04800"/>
            <a:ext cx="7498080" cy="5943600"/>
          </a:xfrm>
        </p:spPr>
        <p:txBody>
          <a:bodyPr/>
          <a:lstStyle/>
          <a:p>
            <a:pPr>
              <a:buNone/>
            </a:pPr>
            <a:endParaRPr lang="tr-TR" sz="2000" b="1" dirty="0">
              <a:latin typeface="Times New Roman" pitchFamily="18" charset="0"/>
              <a:cs typeface="Times New Roman" pitchFamily="18" charset="0"/>
            </a:endParaRPr>
          </a:p>
          <a:p>
            <a:pPr>
              <a:buNone/>
            </a:pPr>
            <a:endParaRPr lang="tr-TR" sz="2000" b="1" dirty="0">
              <a:latin typeface="Times New Roman" pitchFamily="18" charset="0"/>
              <a:cs typeface="Times New Roman" pitchFamily="18" charset="0"/>
            </a:endParaRPr>
          </a:p>
          <a:p>
            <a:pPr>
              <a:buNone/>
            </a:pPr>
            <a:r>
              <a:rPr lang="tr-TR" sz="2000" b="1" dirty="0">
                <a:solidFill>
                  <a:srgbClr val="FF0000"/>
                </a:solidFill>
                <a:latin typeface="Times New Roman" pitchFamily="18" charset="0"/>
                <a:cs typeface="Times New Roman" pitchFamily="18" charset="0"/>
              </a:rPr>
              <a:t>Uzun Yanıtlı Maddelerin Üstün Yönleri:</a:t>
            </a:r>
          </a:p>
          <a:p>
            <a:pPr>
              <a:buNone/>
            </a:pPr>
            <a:endParaRPr lang="tr-TR" sz="2000" b="1" dirty="0">
              <a:solidFill>
                <a:srgbClr val="FF0000"/>
              </a:solidFill>
              <a:latin typeface="Times New Roman" pitchFamily="18" charset="0"/>
              <a:cs typeface="Times New Roman" pitchFamily="18" charset="0"/>
            </a:endParaRPr>
          </a:p>
          <a:p>
            <a:pPr>
              <a:buFont typeface="Arial" pitchFamily="34" charset="0"/>
              <a:buChar char="•"/>
            </a:pPr>
            <a:r>
              <a:rPr lang="tr-TR" sz="2000" b="1" dirty="0">
                <a:latin typeface="Times New Roman" pitchFamily="18" charset="0"/>
                <a:cs typeface="Times New Roman" pitchFamily="18" charset="0"/>
              </a:rPr>
              <a:t>Üst düzey bilişsel becerileri ölçmek ve değerlendirmek </a:t>
            </a:r>
            <a:r>
              <a:rPr lang="tr-TR" sz="2000" dirty="0">
                <a:latin typeface="Times New Roman" pitchFamily="18" charset="0"/>
                <a:cs typeface="Times New Roman" pitchFamily="18" charset="0"/>
              </a:rPr>
              <a:t>için en uygun ve etkili madde türü</a:t>
            </a:r>
          </a:p>
          <a:p>
            <a:pPr>
              <a:buFont typeface="Arial" pitchFamily="34" charset="0"/>
              <a:buChar char="•"/>
            </a:pPr>
            <a:endParaRPr lang="tr-TR" sz="2000" dirty="0">
              <a:latin typeface="Times New Roman" pitchFamily="18" charset="0"/>
              <a:cs typeface="Times New Roman" pitchFamily="18" charset="0"/>
            </a:endParaRPr>
          </a:p>
          <a:p>
            <a:pPr>
              <a:buFont typeface="Arial" pitchFamily="34" charset="0"/>
              <a:buChar char="•"/>
            </a:pPr>
            <a:r>
              <a:rPr lang="tr-TR" sz="2000" dirty="0">
                <a:latin typeface="Times New Roman" pitchFamily="18" charset="0"/>
                <a:cs typeface="Times New Roman" pitchFamily="18" charset="0"/>
              </a:rPr>
              <a:t>Hazırlanması diğer türlere göre nispeten </a:t>
            </a:r>
            <a:r>
              <a:rPr lang="tr-TR" sz="2000" b="1" dirty="0">
                <a:latin typeface="Times New Roman" pitchFamily="18" charset="0"/>
                <a:cs typeface="Times New Roman" pitchFamily="18" charset="0"/>
              </a:rPr>
              <a:t>daha kolay </a:t>
            </a:r>
            <a:r>
              <a:rPr lang="tr-TR" sz="2000" dirty="0">
                <a:latin typeface="Times New Roman" pitchFamily="18" charset="0"/>
                <a:cs typeface="Times New Roman" pitchFamily="18" charset="0"/>
              </a:rPr>
              <a:t>(ancak gelişigüzel hazırlanmaması, üst düzey zihinsel süreçleri ölçecek şekilde hazırlanması gerekli)</a:t>
            </a:r>
          </a:p>
          <a:p>
            <a:pPr marL="0" indent="0">
              <a:buNone/>
            </a:pPr>
            <a:endParaRPr lang="tr-TR" sz="2000" dirty="0">
              <a:latin typeface="Times New Roman" pitchFamily="18" charset="0"/>
              <a:cs typeface="Times New Roman" pitchFamily="18" charset="0"/>
            </a:endParaRPr>
          </a:p>
          <a:p>
            <a:pPr>
              <a:buFont typeface="Arial" pitchFamily="34" charset="0"/>
              <a:buChar char="•"/>
            </a:pPr>
            <a:r>
              <a:rPr lang="tr-TR" sz="2000" b="1" dirty="0">
                <a:latin typeface="Times New Roman" pitchFamily="18" charset="0"/>
                <a:cs typeface="Times New Roman" pitchFamily="18" charset="0"/>
              </a:rPr>
              <a:t>Şans başarısından tamamen arınmış</a:t>
            </a:r>
          </a:p>
          <a:p>
            <a:pPr>
              <a:buFont typeface="Arial" pitchFamily="34" charset="0"/>
              <a:buChar char="•"/>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0123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81000"/>
            <a:ext cx="7498080" cy="5867400"/>
          </a:xfrm>
        </p:spPr>
        <p:txBody>
          <a:bodyPr>
            <a:normAutofit/>
          </a:bodyPr>
          <a:lstStyle/>
          <a:p>
            <a:pPr>
              <a:buNone/>
            </a:pPr>
            <a:r>
              <a:rPr lang="tr-TR" dirty="0">
                <a:latin typeface="Times New Roman" pitchFamily="18" charset="0"/>
                <a:cs typeface="Times New Roman" pitchFamily="18" charset="0"/>
              </a:rPr>
              <a:t>  </a:t>
            </a:r>
            <a:r>
              <a:rPr lang="tr-TR" sz="2000" b="1" dirty="0">
                <a:latin typeface="Times New Roman" pitchFamily="18" charset="0"/>
                <a:cs typeface="Times New Roman" pitchFamily="18" charset="0"/>
              </a:rPr>
              <a:t>Yanıtı Sınırlı Açık Uçlu Maddeleri Hazırlama İlkeleri:</a:t>
            </a:r>
          </a:p>
          <a:p>
            <a:pPr marL="596646" indent="-514350">
              <a:buAutoNum type="arabicPeriod"/>
            </a:pPr>
            <a:r>
              <a:rPr lang="tr-TR" sz="2000" b="1" i="1" dirty="0">
                <a:latin typeface="Times New Roman" pitchFamily="18" charset="0"/>
                <a:cs typeface="Times New Roman" pitchFamily="18" charset="0"/>
              </a:rPr>
              <a:t>Çoğu zaman, bu madde türünün boşluk doldurma yerine soru formunda kullanılması daha uygundur.</a:t>
            </a:r>
          </a:p>
          <a:p>
            <a:pPr marL="596646" indent="-514350">
              <a:buNone/>
            </a:pPr>
            <a:r>
              <a:rPr lang="tr-TR" sz="2000" dirty="0">
                <a:latin typeface="Times New Roman" pitchFamily="18" charset="0"/>
                <a:cs typeface="Times New Roman" pitchFamily="18" charset="0"/>
              </a:rPr>
              <a:t>        Boş bırakılan yerde tam olarak nasıl bir ifade istendiği açık olmayabilir. Böyle bir karmaşayı önlemek için, öğrenciden beklenen görev soru cümlesiyle belirtilmesi daha uygundur. </a:t>
            </a:r>
          </a:p>
          <a:p>
            <a:pPr marL="596646" indent="-514350">
              <a:buNone/>
            </a:pPr>
            <a:r>
              <a:rPr lang="tr-TR" sz="2000" dirty="0">
                <a:latin typeface="Times New Roman" pitchFamily="18" charset="0"/>
                <a:cs typeface="Times New Roman" pitchFamily="18" charset="0"/>
              </a:rPr>
              <a:t>        ANCAK, bazen soru formundaki maddeler, gereksiz yere öğrenciyi daha uzun ve karmaşık yanıt vermeye yönlendirebilir. Bu durumda boşluk doldurma, öğrenciden yanıtın bir kelimeyle ya da kısa ifadeyle istendiği daha açık belirtilmiş olur. </a:t>
            </a:r>
          </a:p>
        </p:txBody>
      </p:sp>
    </p:spTree>
    <p:extLst>
      <p:ext uri="{BB962C8B-B14F-4D97-AF65-F5344CB8AC3E}">
        <p14:creationId xmlns:p14="http://schemas.microsoft.com/office/powerpoint/2010/main" val="1598410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228600"/>
            <a:ext cx="7498080" cy="6019800"/>
          </a:xfrm>
        </p:spPr>
        <p:txBody>
          <a:bodyPr>
            <a:normAutofit/>
          </a:bodyPr>
          <a:lstStyle/>
          <a:p>
            <a:pPr>
              <a:buNone/>
            </a:pPr>
            <a:r>
              <a:rPr lang="tr-TR" sz="2000" b="1" dirty="0">
                <a:solidFill>
                  <a:srgbClr val="FF0000"/>
                </a:solidFill>
                <a:latin typeface="Times New Roman" pitchFamily="18" charset="0"/>
                <a:cs typeface="Times New Roman" pitchFamily="18" charset="0"/>
              </a:rPr>
              <a:t>Uzun Yanıtlı Maddelerin Sınırlı Yönleri:</a:t>
            </a:r>
          </a:p>
          <a:p>
            <a:pPr>
              <a:buNone/>
            </a:pPr>
            <a:endParaRPr lang="tr-TR" sz="2000" b="1" dirty="0">
              <a:solidFill>
                <a:srgbClr val="FF0000"/>
              </a:solidFill>
              <a:latin typeface="Times New Roman" pitchFamily="18" charset="0"/>
              <a:cs typeface="Times New Roman" pitchFamily="18" charset="0"/>
            </a:endParaRPr>
          </a:p>
          <a:p>
            <a:pPr>
              <a:buFont typeface="Arial" pitchFamily="34" charset="0"/>
              <a:buChar char="•"/>
            </a:pPr>
            <a:r>
              <a:rPr lang="tr-TR" sz="2000" dirty="0">
                <a:latin typeface="Times New Roman" pitchFamily="18" charset="0"/>
                <a:cs typeface="Times New Roman" pitchFamily="18" charset="0"/>
              </a:rPr>
              <a:t>Yanıtların </a:t>
            </a:r>
            <a:r>
              <a:rPr lang="tr-TR" sz="2000" b="1" dirty="0">
                <a:latin typeface="Times New Roman" pitchFamily="18" charset="0"/>
                <a:cs typeface="Times New Roman" pitchFamily="18" charset="0"/>
              </a:rPr>
              <a:t>okunması zaman alıcı ve puanlaması güç</a:t>
            </a:r>
          </a:p>
          <a:p>
            <a:pPr>
              <a:buFont typeface="Arial" pitchFamily="34" charset="0"/>
              <a:buChar char="•"/>
            </a:pPr>
            <a:r>
              <a:rPr lang="tr-TR" sz="2000" dirty="0">
                <a:latin typeface="Times New Roman" pitchFamily="18" charset="0"/>
                <a:cs typeface="Times New Roman" pitchFamily="18" charset="0"/>
              </a:rPr>
              <a:t>Tüm öğrenciler için </a:t>
            </a:r>
            <a:r>
              <a:rPr lang="tr-TR" sz="2000" b="1" dirty="0">
                <a:latin typeface="Times New Roman" pitchFamily="18" charset="0"/>
                <a:cs typeface="Times New Roman" pitchFamily="18" charset="0"/>
              </a:rPr>
              <a:t>ortak bir puanlama ölçütü belirlemek ve uygulamak zor</a:t>
            </a:r>
            <a:r>
              <a:rPr lang="tr-TR" sz="2000" dirty="0">
                <a:latin typeface="Times New Roman" pitchFamily="18" charset="0"/>
                <a:cs typeface="Times New Roman" pitchFamily="18" charset="0"/>
              </a:rPr>
              <a:t>, iki farklı puanlayıcının yanıta aynı puanı verememesi (iyi hazırlanmış bir puan anahtarı oluşturulduğunda puan güvenirliği artar)</a:t>
            </a:r>
          </a:p>
          <a:p>
            <a:pPr>
              <a:buFont typeface="Arial" pitchFamily="34" charset="0"/>
              <a:buChar char="•"/>
            </a:pPr>
            <a:r>
              <a:rPr lang="tr-TR" sz="2000" dirty="0">
                <a:latin typeface="Times New Roman" pitchFamily="18" charset="0"/>
                <a:cs typeface="Times New Roman" pitchFamily="18" charset="0"/>
              </a:rPr>
              <a:t>Zaman sıkıntısından dolayı </a:t>
            </a:r>
            <a:r>
              <a:rPr lang="tr-TR" sz="2000" b="1" dirty="0">
                <a:latin typeface="Times New Roman" pitchFamily="18" charset="0"/>
                <a:cs typeface="Times New Roman" pitchFamily="18" charset="0"/>
              </a:rPr>
              <a:t>çok sayıda madde yer almaması </a:t>
            </a:r>
            <a:r>
              <a:rPr lang="tr-TR" sz="2000" dirty="0">
                <a:latin typeface="Times New Roman" pitchFamily="18" charset="0"/>
                <a:cs typeface="Times New Roman" pitchFamily="18" charset="0"/>
              </a:rPr>
              <a:t>(kapsam geçerliğini olumsuz etkilemesi)</a:t>
            </a:r>
          </a:p>
          <a:p>
            <a:pPr>
              <a:buFont typeface="Arial" pitchFamily="34" charset="0"/>
              <a:buChar char="•"/>
            </a:pPr>
            <a:r>
              <a:rPr lang="tr-TR" sz="2000" dirty="0">
                <a:latin typeface="Times New Roman" pitchFamily="18" charset="0"/>
                <a:cs typeface="Times New Roman" pitchFamily="18" charset="0"/>
              </a:rPr>
              <a:t>Daha uzun yanıt veren </a:t>
            </a:r>
            <a:r>
              <a:rPr lang="tr-TR" sz="2000" b="1" dirty="0">
                <a:latin typeface="Times New Roman" pitchFamily="18" charset="0"/>
                <a:cs typeface="Times New Roman" pitchFamily="18" charset="0"/>
              </a:rPr>
              <a:t>öğrencinin-içeriğine bakılmaksızın- </a:t>
            </a:r>
            <a:r>
              <a:rPr lang="tr-TR" sz="2000" dirty="0">
                <a:latin typeface="Times New Roman" pitchFamily="18" charset="0"/>
                <a:cs typeface="Times New Roman" pitchFamily="18" charset="0"/>
              </a:rPr>
              <a:t>daha kısa yanıt verene göre yüksek puan alabilmesi (iyi hazırlanmış bir puan anahtarı olmadığında)</a:t>
            </a:r>
          </a:p>
        </p:txBody>
      </p:sp>
    </p:spTree>
    <p:extLst>
      <p:ext uri="{BB962C8B-B14F-4D97-AF65-F5344CB8AC3E}">
        <p14:creationId xmlns:p14="http://schemas.microsoft.com/office/powerpoint/2010/main" val="589013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577" y="609600"/>
            <a:ext cx="9944036" cy="1295400"/>
          </a:xfrm>
        </p:spPr>
        <p:txBody>
          <a:bodyPr>
            <a:normAutofit/>
          </a:bodyPr>
          <a:lstStyle/>
          <a:p>
            <a:r>
              <a:rPr lang="tr-TR" b="1" dirty="0">
                <a:solidFill>
                  <a:srgbClr val="FF0000"/>
                </a:solidFill>
                <a:latin typeface="Times New Roman" pitchFamily="18" charset="0"/>
                <a:cs typeface="Times New Roman" pitchFamily="18" charset="0"/>
              </a:rPr>
              <a:t>     AÇIK UÇLU MADDELERDE PUANLAMA</a:t>
            </a:r>
          </a:p>
        </p:txBody>
      </p:sp>
      <p:sp>
        <p:nvSpPr>
          <p:cNvPr id="3" name="Content Placeholder 2"/>
          <p:cNvSpPr>
            <a:spLocks noGrp="1"/>
          </p:cNvSpPr>
          <p:nvPr>
            <p:ph idx="1"/>
          </p:nvPr>
        </p:nvSpPr>
        <p:spPr/>
        <p:txBody>
          <a:bodyPr/>
          <a:lstStyle/>
          <a:p>
            <a:pPr>
              <a:buNone/>
            </a:pPr>
            <a:r>
              <a:rPr lang="tr-TR" sz="2000" dirty="0">
                <a:latin typeface="Times New Roman" pitchFamily="18" charset="0"/>
                <a:cs typeface="Times New Roman" pitchFamily="18" charset="0"/>
              </a:rPr>
              <a:t>   Kısa ya da uzun yanıtlı açık uçlu maddeleri puanlamada kullanılan iki tip puanlama anahtarı vardır:</a:t>
            </a:r>
          </a:p>
          <a:p>
            <a:pPr marL="596646" indent="-514350">
              <a:buAutoNum type="arabicPeriod"/>
            </a:pPr>
            <a:r>
              <a:rPr lang="tr-TR" sz="2000" i="1" dirty="0">
                <a:latin typeface="Times New Roman" pitchFamily="18" charset="0"/>
                <a:cs typeface="Times New Roman" pitchFamily="18" charset="0"/>
              </a:rPr>
              <a:t>Dereceli puanlama anahtarı (rubrik):</a:t>
            </a:r>
            <a:r>
              <a:rPr lang="tr-TR" sz="2000" dirty="0">
                <a:latin typeface="Times New Roman" pitchFamily="18" charset="0"/>
                <a:cs typeface="Times New Roman" pitchFamily="18" charset="0"/>
              </a:rPr>
              <a:t> Öğretmen her bir ölçütü ayrı ayrı puanlar.</a:t>
            </a:r>
            <a:endParaRPr lang="tr-TR" sz="2000" i="1" dirty="0">
              <a:latin typeface="Times New Roman" pitchFamily="18" charset="0"/>
              <a:cs typeface="Times New Roman" pitchFamily="18" charset="0"/>
            </a:endParaRPr>
          </a:p>
          <a:p>
            <a:pPr marL="596646" indent="-514350">
              <a:buAutoNum type="arabicPeriod"/>
            </a:pPr>
            <a:r>
              <a:rPr lang="tr-TR" sz="2000" i="1" dirty="0">
                <a:latin typeface="Times New Roman" pitchFamily="18" charset="0"/>
                <a:cs typeface="Times New Roman" pitchFamily="18" charset="0"/>
              </a:rPr>
              <a:t>Bütüncül puanlama anahtarı (holistik): </a:t>
            </a:r>
            <a:r>
              <a:rPr lang="tr-TR" sz="2000" dirty="0">
                <a:latin typeface="Times New Roman" pitchFamily="18" charset="0"/>
                <a:cs typeface="Times New Roman" pitchFamily="18" charset="0"/>
              </a:rPr>
              <a:t>Öğretmen yanıtın genel niteliğine ilişkin tek bir puan verir. </a:t>
            </a:r>
            <a:endParaRPr lang="tr-TR" sz="2000" i="1" dirty="0">
              <a:latin typeface="Times New Roman" pitchFamily="18" charset="0"/>
              <a:cs typeface="Times New Roman" pitchFamily="18" charset="0"/>
            </a:endParaRPr>
          </a:p>
          <a:p>
            <a:pPr marL="596646" indent="-514350">
              <a:buAutoNum type="arabicPeriod"/>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567552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ERDAR\Downloads\IMG_1232.JPG"/>
          <p:cNvPicPr>
            <a:picLocks noGrp="1" noChangeAspect="1" noChangeArrowheads="1"/>
          </p:cNvPicPr>
          <p:nvPr>
            <p:ph idx="1"/>
          </p:nvPr>
        </p:nvPicPr>
        <p:blipFill>
          <a:blip r:embed="rId2" cstate="print"/>
          <a:stretch>
            <a:fillRect/>
          </a:stretch>
        </p:blipFill>
        <p:spPr bwMode="auto">
          <a:xfrm>
            <a:off x="3581400" y="1"/>
            <a:ext cx="5562600" cy="6906539"/>
          </a:xfrm>
          <a:prstGeom prst="rect">
            <a:avLst/>
          </a:prstGeom>
          <a:noFill/>
        </p:spPr>
      </p:pic>
    </p:spTree>
    <p:extLst>
      <p:ext uri="{BB962C8B-B14F-4D97-AF65-F5344CB8AC3E}">
        <p14:creationId xmlns:p14="http://schemas.microsoft.com/office/powerpoint/2010/main" val="3443920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ERDAR\Downloads\IMG_1233.JPG"/>
          <p:cNvPicPr>
            <a:picLocks noGrp="1" noChangeAspect="1" noChangeArrowheads="1"/>
          </p:cNvPicPr>
          <p:nvPr>
            <p:ph idx="1"/>
          </p:nvPr>
        </p:nvPicPr>
        <p:blipFill>
          <a:blip r:embed="rId2" cstate="print"/>
          <a:stretch>
            <a:fillRect/>
          </a:stretch>
        </p:blipFill>
        <p:spPr bwMode="auto">
          <a:xfrm>
            <a:off x="2743201" y="685800"/>
            <a:ext cx="7577295" cy="5302250"/>
          </a:xfrm>
          <a:prstGeom prst="rect">
            <a:avLst/>
          </a:prstGeom>
          <a:noFill/>
        </p:spPr>
      </p:pic>
    </p:spTree>
    <p:extLst>
      <p:ext uri="{BB962C8B-B14F-4D97-AF65-F5344CB8AC3E}">
        <p14:creationId xmlns:p14="http://schemas.microsoft.com/office/powerpoint/2010/main" val="2816228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SERDAR\Downloads\IMG_1239.JPG"/>
          <p:cNvPicPr>
            <a:picLocks noGrp="1" noChangeAspect="1" noChangeArrowheads="1"/>
          </p:cNvPicPr>
          <p:nvPr>
            <p:ph idx="1"/>
          </p:nvPr>
        </p:nvPicPr>
        <p:blipFill>
          <a:blip r:embed="rId2" cstate="print"/>
          <a:stretch>
            <a:fillRect/>
          </a:stretch>
        </p:blipFill>
        <p:spPr bwMode="auto">
          <a:xfrm>
            <a:off x="3276600" y="304800"/>
            <a:ext cx="6477000" cy="6451974"/>
          </a:xfrm>
          <a:prstGeom prst="rect">
            <a:avLst/>
          </a:prstGeom>
          <a:noFill/>
        </p:spPr>
      </p:pic>
    </p:spTree>
    <p:extLst>
      <p:ext uri="{BB962C8B-B14F-4D97-AF65-F5344CB8AC3E}">
        <p14:creationId xmlns:p14="http://schemas.microsoft.com/office/powerpoint/2010/main" val="3374817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Users\SERDAR\Downloads\IMG_1240.JPG"/>
          <p:cNvPicPr>
            <a:picLocks noGrp="1" noChangeAspect="1" noChangeArrowheads="1"/>
          </p:cNvPicPr>
          <p:nvPr>
            <p:ph idx="1"/>
          </p:nvPr>
        </p:nvPicPr>
        <p:blipFill>
          <a:blip r:embed="rId2" cstate="print"/>
          <a:stretch>
            <a:fillRect/>
          </a:stretch>
        </p:blipFill>
        <p:spPr bwMode="auto">
          <a:xfrm>
            <a:off x="2819401" y="2133600"/>
            <a:ext cx="6895531" cy="4529418"/>
          </a:xfrm>
          <a:prstGeom prst="rect">
            <a:avLst/>
          </a:prstGeom>
          <a:noFill/>
        </p:spPr>
      </p:pic>
      <p:sp>
        <p:nvSpPr>
          <p:cNvPr id="8" name="TextBox 7"/>
          <p:cNvSpPr txBox="1"/>
          <p:nvPr/>
        </p:nvSpPr>
        <p:spPr>
          <a:xfrm>
            <a:off x="2971801" y="152401"/>
            <a:ext cx="7206845" cy="1384995"/>
          </a:xfrm>
          <a:prstGeom prst="rect">
            <a:avLst/>
          </a:prstGeom>
          <a:noFill/>
        </p:spPr>
        <p:txBody>
          <a:bodyPr wrap="none" rtlCol="0">
            <a:spAutoFit/>
          </a:bodyPr>
          <a:lstStyle/>
          <a:p>
            <a:r>
              <a:rPr lang="tr-TR" sz="2800" dirty="0">
                <a:latin typeface="Times New Roman" pitchFamily="18" charset="0"/>
                <a:cs typeface="Times New Roman" pitchFamily="18" charset="0"/>
              </a:rPr>
              <a:t>Bu madde için belirlenen puanlama şöyledir:</a:t>
            </a:r>
          </a:p>
          <a:p>
            <a:r>
              <a:rPr lang="tr-TR" sz="2800" dirty="0">
                <a:latin typeface="Times New Roman" pitchFamily="18" charset="0"/>
                <a:cs typeface="Times New Roman" pitchFamily="18" charset="0"/>
              </a:rPr>
              <a:t>(Kod 3 ve Kod 4 tam puan, </a:t>
            </a:r>
          </a:p>
          <a:p>
            <a:r>
              <a:rPr lang="tr-TR" sz="2800" dirty="0">
                <a:latin typeface="Times New Roman" pitchFamily="18" charset="0"/>
                <a:cs typeface="Times New Roman" pitchFamily="18" charset="0"/>
              </a:rPr>
              <a:t>Kod 0, 1 ve 2 geçersiz olarak değerlendirilmiştir.</a:t>
            </a:r>
          </a:p>
        </p:txBody>
      </p:sp>
    </p:spTree>
    <p:extLst>
      <p:ext uri="{BB962C8B-B14F-4D97-AF65-F5344CB8AC3E}">
        <p14:creationId xmlns:p14="http://schemas.microsoft.com/office/powerpoint/2010/main" val="178383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ERDAR\Downloads\IMG_1241.JPG"/>
          <p:cNvPicPr>
            <a:picLocks noGrp="1" noChangeAspect="1" noChangeArrowheads="1"/>
          </p:cNvPicPr>
          <p:nvPr>
            <p:ph idx="1"/>
          </p:nvPr>
        </p:nvPicPr>
        <p:blipFill>
          <a:blip r:embed="rId2" cstate="print"/>
          <a:srcRect/>
          <a:stretch>
            <a:fillRect/>
          </a:stretch>
        </p:blipFill>
        <p:spPr bwMode="auto">
          <a:xfrm>
            <a:off x="2819400" y="381001"/>
            <a:ext cx="7499350" cy="3363679"/>
          </a:xfrm>
          <a:prstGeom prst="rect">
            <a:avLst/>
          </a:prstGeom>
          <a:noFill/>
        </p:spPr>
      </p:pic>
      <p:pic>
        <p:nvPicPr>
          <p:cNvPr id="13315" name="Picture 3" descr="C:\Users\SERDAR\Downloads\IMG_1242.JPG"/>
          <p:cNvPicPr>
            <a:picLocks noChangeAspect="1" noChangeArrowheads="1"/>
          </p:cNvPicPr>
          <p:nvPr/>
        </p:nvPicPr>
        <p:blipFill>
          <a:blip r:embed="rId3" cstate="print"/>
          <a:srcRect/>
          <a:stretch>
            <a:fillRect/>
          </a:stretch>
        </p:blipFill>
        <p:spPr bwMode="auto">
          <a:xfrm>
            <a:off x="2971800" y="3810000"/>
            <a:ext cx="7391400" cy="2702748"/>
          </a:xfrm>
          <a:prstGeom prst="rect">
            <a:avLst/>
          </a:prstGeom>
          <a:noFill/>
        </p:spPr>
      </p:pic>
    </p:spTree>
    <p:extLst>
      <p:ext uri="{BB962C8B-B14F-4D97-AF65-F5344CB8AC3E}">
        <p14:creationId xmlns:p14="http://schemas.microsoft.com/office/powerpoint/2010/main" val="1449225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ERDAR\Downloads\IMG_1243.JPG"/>
          <p:cNvPicPr>
            <a:picLocks noGrp="1" noChangeAspect="1" noChangeArrowheads="1"/>
          </p:cNvPicPr>
          <p:nvPr>
            <p:ph idx="1"/>
          </p:nvPr>
        </p:nvPicPr>
        <p:blipFill>
          <a:blip r:embed="rId2" cstate="print"/>
          <a:stretch>
            <a:fillRect/>
          </a:stretch>
        </p:blipFill>
        <p:spPr bwMode="auto">
          <a:xfrm>
            <a:off x="2591146" y="1752600"/>
            <a:ext cx="7996440" cy="4419600"/>
          </a:xfrm>
          <a:prstGeom prst="rect">
            <a:avLst/>
          </a:prstGeom>
          <a:noFill/>
        </p:spPr>
      </p:pic>
      <p:sp>
        <p:nvSpPr>
          <p:cNvPr id="5" name="TextBox 4"/>
          <p:cNvSpPr txBox="1"/>
          <p:nvPr/>
        </p:nvSpPr>
        <p:spPr>
          <a:xfrm>
            <a:off x="3276600" y="533400"/>
            <a:ext cx="6625532" cy="523220"/>
          </a:xfrm>
          <a:prstGeom prst="rect">
            <a:avLst/>
          </a:prstGeom>
          <a:noFill/>
        </p:spPr>
        <p:txBody>
          <a:bodyPr wrap="none" rtlCol="0">
            <a:spAutoFit/>
          </a:bodyPr>
          <a:lstStyle/>
          <a:p>
            <a:r>
              <a:rPr lang="tr-TR" sz="2800" dirty="0">
                <a:latin typeface="Times New Roman" pitchFamily="18" charset="0"/>
                <a:cs typeface="Times New Roman" pitchFamily="18" charset="0"/>
              </a:rPr>
              <a:t>Bu madde için belirlenen puanlama şöyledir:</a:t>
            </a:r>
          </a:p>
        </p:txBody>
      </p:sp>
    </p:spTree>
    <p:extLst>
      <p:ext uri="{BB962C8B-B14F-4D97-AF65-F5344CB8AC3E}">
        <p14:creationId xmlns:p14="http://schemas.microsoft.com/office/powerpoint/2010/main" val="2995689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81000"/>
            <a:ext cx="7498080" cy="5867400"/>
          </a:xfrm>
        </p:spPr>
        <p:txBody>
          <a:bodyPr/>
          <a:lstStyle/>
          <a:p>
            <a:pPr>
              <a:buFont typeface="Arial" pitchFamily="34" charset="0"/>
              <a:buChar char="•"/>
            </a:pPr>
            <a:endParaRPr lang="tr-TR" dirty="0">
              <a:latin typeface="Times New Roman" pitchFamily="18" charset="0"/>
              <a:cs typeface="Times New Roman" pitchFamily="18" charset="0"/>
            </a:endParaRPr>
          </a:p>
          <a:p>
            <a:pPr>
              <a:buFont typeface="Arial" pitchFamily="34" charset="0"/>
              <a:buChar char="•"/>
            </a:pPr>
            <a:endParaRPr lang="tr-TR" sz="2000" dirty="0">
              <a:latin typeface="Times New Roman" pitchFamily="18" charset="0"/>
              <a:cs typeface="Times New Roman" pitchFamily="18" charset="0"/>
            </a:endParaRPr>
          </a:p>
          <a:p>
            <a:pPr>
              <a:buFont typeface="Arial" pitchFamily="34" charset="0"/>
              <a:buChar char="•"/>
            </a:pPr>
            <a:r>
              <a:rPr lang="tr-TR" sz="2000" dirty="0">
                <a:latin typeface="Times New Roman" pitchFamily="18" charset="0"/>
                <a:cs typeface="Times New Roman" pitchFamily="18" charset="0"/>
              </a:rPr>
              <a:t>Örneklerde, öğrenciden beklenen en doğru yanıt, varsa kısmen doğru yanıt ve yanlış yanıt tanımlanarak belli kodlarla gösterilmiştir. Bu puanlama yaklaşımı, </a:t>
            </a:r>
            <a:r>
              <a:rPr lang="tr-TR" sz="2000" b="1" dirty="0">
                <a:latin typeface="Times New Roman" pitchFamily="18" charset="0"/>
                <a:cs typeface="Times New Roman" pitchFamily="18" charset="0"/>
              </a:rPr>
              <a:t>hem puanlamayı sistematik hale getirip tutarsızlıkları ve yanlılıkları azaltır, hem de kısmi öğrenmeleri de puanlamaya dahil ederek öğrenmelerin düzeyine ilişkin geçerli kanıtlar sunar.</a:t>
            </a:r>
          </a:p>
          <a:p>
            <a:pPr>
              <a:buNone/>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4175076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457200"/>
            <a:ext cx="7498080" cy="5791200"/>
          </a:xfrm>
        </p:spPr>
        <p:txBody>
          <a:bodyPr>
            <a:normAutofit/>
          </a:bodyPr>
          <a:lstStyle/>
          <a:p>
            <a:pPr>
              <a:buFont typeface="Arial" pitchFamily="34" charset="0"/>
              <a:buChar char="•"/>
            </a:pPr>
            <a:endParaRPr lang="tr-TR" dirty="0">
              <a:latin typeface="Times New Roman" pitchFamily="18" charset="0"/>
              <a:cs typeface="Times New Roman" pitchFamily="18" charset="0"/>
            </a:endParaRPr>
          </a:p>
          <a:p>
            <a:pPr>
              <a:buFont typeface="Arial" pitchFamily="34" charset="0"/>
              <a:buChar char="•"/>
            </a:pPr>
            <a:r>
              <a:rPr lang="tr-TR" sz="2000" dirty="0">
                <a:latin typeface="Times New Roman" pitchFamily="18" charset="0"/>
                <a:cs typeface="Times New Roman" pitchFamily="18" charset="0"/>
              </a:rPr>
              <a:t>Son olarak, Thorndike (2005), sınıf içinde uygulanacak uzun yanıtlı testlerin değerlendirilmesi için pratik yöntemler sunmuştur:</a:t>
            </a:r>
          </a:p>
          <a:p>
            <a:pPr marL="596646" indent="-514350">
              <a:buAutoNum type="arabicPeriod"/>
            </a:pPr>
            <a:r>
              <a:rPr lang="tr-TR" sz="2000" dirty="0">
                <a:latin typeface="Times New Roman" pitchFamily="18" charset="0"/>
                <a:cs typeface="Times New Roman" pitchFamily="18" charset="0"/>
              </a:rPr>
              <a:t>Her bir madde için tam doğru ve kısmi doğru yanıtları belirleyin.</a:t>
            </a:r>
          </a:p>
          <a:p>
            <a:pPr marL="596646" indent="-514350">
              <a:buAutoNum type="arabicPeriod"/>
            </a:pPr>
            <a:r>
              <a:rPr lang="tr-TR" sz="2000" dirty="0">
                <a:latin typeface="Times New Roman" pitchFamily="18" charset="0"/>
                <a:cs typeface="Times New Roman" pitchFamily="18" charset="0"/>
              </a:rPr>
              <a:t>Her bir maddeye verilecek tam ve kısmi puanları belirleyin.</a:t>
            </a:r>
          </a:p>
          <a:p>
            <a:pPr marL="596646" indent="-514350">
              <a:buAutoNum type="arabicPeriod"/>
            </a:pPr>
            <a:r>
              <a:rPr lang="tr-TR" sz="2000" dirty="0">
                <a:latin typeface="Times New Roman" pitchFamily="18" charset="0"/>
                <a:cs typeface="Times New Roman" pitchFamily="18" charset="0"/>
              </a:rPr>
              <a:t>Bir maddeye verilen tüm öğrenci yanıtlarını okuyup puanladıktan sonra bir sonraki maddeye geçin.</a:t>
            </a:r>
          </a:p>
          <a:p>
            <a:pPr marL="596646" indent="-514350">
              <a:buAutoNum type="arabicPeriod"/>
            </a:pPr>
            <a:r>
              <a:rPr lang="tr-TR" sz="2000" dirty="0">
                <a:latin typeface="Times New Roman" pitchFamily="18" charset="0"/>
                <a:cs typeface="Times New Roman" pitchFamily="18" charset="0"/>
              </a:rPr>
              <a:t>Öğrencilerin kağıtlarını okurken, objektif puanlama yapabilmek için öğrenci ismi kısmını kapatın. (</a:t>
            </a:r>
            <a:r>
              <a:rPr lang="tr-TR" sz="2000" dirty="0" err="1">
                <a:latin typeface="Times New Roman" pitchFamily="18" charset="0"/>
                <a:cs typeface="Times New Roman" pitchFamily="18" charset="0"/>
              </a:rPr>
              <a:t>blind</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assesment</a:t>
            </a:r>
            <a:r>
              <a:rPr lang="tr-TR" sz="2000" dirty="0">
                <a:latin typeface="Times New Roman" pitchFamily="18" charset="0"/>
                <a:cs typeface="Times New Roman" pitchFamily="18" charset="0"/>
              </a:rPr>
              <a:t>) </a:t>
            </a:r>
          </a:p>
        </p:txBody>
      </p:sp>
    </p:spTree>
    <p:extLst>
      <p:ext uri="{BB962C8B-B14F-4D97-AF65-F5344CB8AC3E}">
        <p14:creationId xmlns:p14="http://schemas.microsoft.com/office/powerpoint/2010/main" val="204648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81000"/>
            <a:ext cx="7498080" cy="5867400"/>
          </a:xfrm>
        </p:spPr>
        <p:txBody>
          <a:bodyPr>
            <a:normAutofit/>
          </a:bodyPr>
          <a:lstStyle/>
          <a:p>
            <a:pPr>
              <a:buNone/>
            </a:pPr>
            <a:r>
              <a:rPr lang="tr-TR" b="1" dirty="0">
                <a:latin typeface="Times New Roman" pitchFamily="18" charset="0"/>
                <a:cs typeface="Times New Roman" pitchFamily="18" charset="0"/>
              </a:rPr>
              <a:t>ÖRNEK:</a:t>
            </a:r>
          </a:p>
          <a:p>
            <a:pPr marL="596646" indent="-514350">
              <a:buNone/>
            </a:pPr>
            <a:r>
              <a:rPr lang="tr-TR" sz="2000" dirty="0">
                <a:latin typeface="Times New Roman" pitchFamily="18" charset="0"/>
                <a:cs typeface="Times New Roman" pitchFamily="18" charset="0"/>
              </a:rPr>
              <a:t>1.  Hücre bölünmesi sırasında homolog kromozomların (mayoz) veya kardeş kromatidlerin (mitoz) sentromerlerinden tutunarak karşı kutuplara çekilmesini sağlayan ipliksi yapılara ne ad verilir?</a:t>
            </a:r>
          </a:p>
          <a:p>
            <a:pPr marL="596646" indent="-514350">
              <a:buNone/>
            </a:pPr>
            <a:r>
              <a:rPr lang="tr-TR" sz="2000" dirty="0">
                <a:latin typeface="Times New Roman" pitchFamily="18" charset="0"/>
                <a:cs typeface="Times New Roman" pitchFamily="18" charset="0"/>
              </a:rPr>
              <a:t>     ____________</a:t>
            </a:r>
          </a:p>
          <a:p>
            <a:pPr marL="596646" indent="-514350">
              <a:buNone/>
            </a:pPr>
            <a:endParaRPr lang="tr-TR" sz="2000" dirty="0">
              <a:latin typeface="Times New Roman" pitchFamily="18" charset="0"/>
              <a:cs typeface="Times New Roman" pitchFamily="18" charset="0"/>
            </a:endParaRPr>
          </a:p>
          <a:p>
            <a:pPr marL="596646" indent="-514350">
              <a:buNone/>
            </a:pPr>
            <a:r>
              <a:rPr lang="tr-TR" sz="2000" dirty="0">
                <a:latin typeface="Times New Roman" pitchFamily="18" charset="0"/>
                <a:cs typeface="Times New Roman" pitchFamily="18" charset="0"/>
              </a:rPr>
              <a:t>2.  Hücre bölünmesi sırasında homolog kromozomların (mayoz) veya kardeş kromatidlerin (mitoz) sentromerlerinden tutunarak karşı kutuplara çekilmesini sağlayan ipliksi yapılar ________dir.</a:t>
            </a:r>
          </a:p>
          <a:p>
            <a:pPr marL="596646" indent="-514350">
              <a:buNone/>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52874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81000"/>
            <a:ext cx="7498080" cy="5867400"/>
          </a:xfrm>
        </p:spPr>
        <p:txBody>
          <a:bodyPr>
            <a:normAutofit/>
          </a:bodyPr>
          <a:lstStyle/>
          <a:p>
            <a:pPr>
              <a:buNone/>
            </a:pPr>
            <a:r>
              <a:rPr lang="tr-TR" sz="2000" b="1" dirty="0">
                <a:latin typeface="Times New Roman" pitchFamily="18" charset="0"/>
                <a:cs typeface="Times New Roman" pitchFamily="18" charset="0"/>
              </a:rPr>
              <a:t>ÖRNEK:</a:t>
            </a:r>
          </a:p>
          <a:p>
            <a:pPr marL="596646" indent="-514350">
              <a:buNone/>
            </a:pPr>
            <a:r>
              <a:rPr lang="tr-TR" sz="2000" dirty="0">
                <a:latin typeface="Times New Roman" pitchFamily="18" charset="0"/>
                <a:cs typeface="Times New Roman" pitchFamily="18" charset="0"/>
              </a:rPr>
              <a:t>1. Ampul ________ bulunmuştur.</a:t>
            </a:r>
          </a:p>
          <a:p>
            <a:pPr marL="596646" indent="-514350">
              <a:buNone/>
            </a:pPr>
            <a:endParaRPr lang="tr-TR" sz="2000" dirty="0">
              <a:latin typeface="Times New Roman" pitchFamily="18" charset="0"/>
              <a:cs typeface="Times New Roman" pitchFamily="18" charset="0"/>
            </a:endParaRPr>
          </a:p>
          <a:p>
            <a:pPr marL="596646" indent="-514350">
              <a:buNone/>
            </a:pPr>
            <a:r>
              <a:rPr lang="tr-TR" sz="2000" dirty="0">
                <a:latin typeface="Times New Roman" pitchFamily="18" charset="0"/>
                <a:cs typeface="Times New Roman" pitchFamily="18" charset="0"/>
              </a:rPr>
              <a:t>2. Ampul kaç yılında bulunmuştur?</a:t>
            </a:r>
          </a:p>
          <a:p>
            <a:pPr marL="596646" indent="-514350">
              <a:buNone/>
            </a:pPr>
            <a:r>
              <a:rPr lang="tr-TR" sz="2000" dirty="0">
                <a:latin typeface="Times New Roman" pitchFamily="18" charset="0"/>
                <a:cs typeface="Times New Roman" pitchFamily="18" charset="0"/>
              </a:rPr>
              <a:t>     ________</a:t>
            </a:r>
          </a:p>
          <a:p>
            <a:pPr marL="596646" indent="-514350">
              <a:buNone/>
            </a:pPr>
            <a:endParaRPr lang="tr-TR" sz="2000" dirty="0">
              <a:latin typeface="Times New Roman" pitchFamily="18" charset="0"/>
              <a:cs typeface="Times New Roman" pitchFamily="18" charset="0"/>
            </a:endParaRPr>
          </a:p>
          <a:p>
            <a:pPr marL="596646" indent="-514350">
              <a:buNone/>
            </a:pPr>
            <a:r>
              <a:rPr lang="tr-TR" sz="2000" dirty="0">
                <a:latin typeface="Times New Roman" pitchFamily="18" charset="0"/>
                <a:cs typeface="Times New Roman" pitchFamily="18" charset="0"/>
              </a:rPr>
              <a:t>3. Ampulü bulan kimdir?</a:t>
            </a:r>
          </a:p>
          <a:p>
            <a:pPr marL="596646" indent="-514350">
              <a:buNone/>
            </a:pPr>
            <a:r>
              <a:rPr lang="tr-TR" sz="2000" dirty="0">
                <a:latin typeface="Times New Roman" pitchFamily="18" charset="0"/>
                <a:cs typeface="Times New Roman" pitchFamily="18" charset="0"/>
              </a:rPr>
              <a:t>    ________</a:t>
            </a:r>
          </a:p>
        </p:txBody>
      </p:sp>
    </p:spTree>
    <p:extLst>
      <p:ext uri="{BB962C8B-B14F-4D97-AF65-F5344CB8AC3E}">
        <p14:creationId xmlns:p14="http://schemas.microsoft.com/office/powerpoint/2010/main" val="396724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81000"/>
            <a:ext cx="7498080" cy="5867400"/>
          </a:xfrm>
        </p:spPr>
        <p:txBody>
          <a:bodyPr>
            <a:normAutofit/>
          </a:bodyPr>
          <a:lstStyle/>
          <a:p>
            <a:pPr>
              <a:buNone/>
            </a:pPr>
            <a:r>
              <a:rPr lang="tr-TR" sz="2000" i="1" dirty="0">
                <a:latin typeface="Times New Roman" pitchFamily="18" charset="0"/>
                <a:cs typeface="Times New Roman" pitchFamily="18" charset="0"/>
              </a:rPr>
              <a:t>2. Boşluk doldurma türündeki maddede, öğrenciyi zihinsel açıdan gereksiz yere zorlamamak için </a:t>
            </a:r>
            <a:r>
              <a:rPr lang="tr-TR" sz="2000" b="1" i="1" dirty="0">
                <a:latin typeface="Times New Roman" pitchFamily="18" charset="0"/>
                <a:cs typeface="Times New Roman" pitchFamily="18" charset="0"/>
              </a:rPr>
              <a:t>boşluğun tümce sonunda yer alması tercih edilmelidir.</a:t>
            </a:r>
          </a:p>
          <a:p>
            <a:pPr>
              <a:buNone/>
            </a:pPr>
            <a:r>
              <a:rPr lang="tr-TR" sz="2000" dirty="0">
                <a:latin typeface="Times New Roman" pitchFamily="18" charset="0"/>
                <a:cs typeface="Times New Roman" pitchFamily="18" charset="0"/>
              </a:rPr>
              <a:t>     </a:t>
            </a:r>
          </a:p>
          <a:p>
            <a:pPr>
              <a:buNone/>
            </a:pPr>
            <a:r>
              <a:rPr lang="tr-TR" sz="2000" dirty="0">
                <a:latin typeface="Times New Roman" pitchFamily="18" charset="0"/>
                <a:cs typeface="Times New Roman" pitchFamily="18" charset="0"/>
              </a:rPr>
              <a:t>     Boşluk, tümcenin başında ya da ortasında yer alırsa, öğrenci maddeyi yanıtlamadan önce okuduklarını zihninde tekrar düzenlemek durumunda kalacaktır. En az iki kez okuması gerekecektir.</a:t>
            </a:r>
          </a:p>
        </p:txBody>
      </p:sp>
    </p:spTree>
    <p:extLst>
      <p:ext uri="{BB962C8B-B14F-4D97-AF65-F5344CB8AC3E}">
        <p14:creationId xmlns:p14="http://schemas.microsoft.com/office/powerpoint/2010/main" val="66749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04800"/>
            <a:ext cx="7498080" cy="5943600"/>
          </a:xfrm>
        </p:spPr>
        <p:txBody>
          <a:bodyPr>
            <a:normAutofit/>
          </a:bodyPr>
          <a:lstStyle/>
          <a:p>
            <a:pPr>
              <a:buNone/>
            </a:pPr>
            <a:r>
              <a:rPr lang="tr-TR" sz="2000" b="1" dirty="0">
                <a:latin typeface="Times New Roman" pitchFamily="18" charset="0"/>
                <a:cs typeface="Times New Roman" pitchFamily="18" charset="0"/>
              </a:rPr>
              <a:t>ÖRNEK:</a:t>
            </a:r>
          </a:p>
          <a:p>
            <a:pPr marL="596646" indent="-514350">
              <a:buAutoNum type="arabicPeriod"/>
            </a:pPr>
            <a:r>
              <a:rPr lang="tr-TR" sz="2000" dirty="0">
                <a:latin typeface="Times New Roman" pitchFamily="18" charset="0"/>
                <a:cs typeface="Times New Roman" pitchFamily="18" charset="0"/>
              </a:rPr>
              <a:t>_______ görmeyi sağlayan ışığa ve renge duyarlı hücrelerin bulunduğu göz tabakasıdır.</a:t>
            </a:r>
          </a:p>
          <a:p>
            <a:pPr marL="596646" indent="-514350">
              <a:buAutoNum type="arabicPeriod"/>
            </a:pPr>
            <a:endParaRPr lang="tr-TR" sz="2000" dirty="0">
              <a:latin typeface="Times New Roman" pitchFamily="18" charset="0"/>
              <a:cs typeface="Times New Roman" pitchFamily="18" charset="0"/>
            </a:endParaRPr>
          </a:p>
          <a:p>
            <a:pPr marL="596646" indent="-514350">
              <a:buAutoNum type="arabicPeriod"/>
            </a:pPr>
            <a:r>
              <a:rPr lang="tr-TR" sz="2000" dirty="0">
                <a:latin typeface="Times New Roman" pitchFamily="18" charset="0"/>
                <a:cs typeface="Times New Roman" pitchFamily="18" charset="0"/>
              </a:rPr>
              <a:t>Görmeyi sağlayan ışığa ve renge duyarlı hücrelerin bulunduğu göz tabakasına verilen ad _______ dır. (Retina)</a:t>
            </a:r>
          </a:p>
        </p:txBody>
      </p:sp>
    </p:spTree>
    <p:extLst>
      <p:ext uri="{BB962C8B-B14F-4D97-AF65-F5344CB8AC3E}">
        <p14:creationId xmlns:p14="http://schemas.microsoft.com/office/powerpoint/2010/main" val="1778029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228600"/>
            <a:ext cx="7498080" cy="6019800"/>
          </a:xfrm>
        </p:spPr>
        <p:txBody>
          <a:bodyPr>
            <a:normAutofit/>
          </a:bodyPr>
          <a:lstStyle/>
          <a:p>
            <a:pPr>
              <a:buNone/>
            </a:pPr>
            <a:r>
              <a:rPr lang="tr-TR" sz="2000" i="1" dirty="0">
                <a:latin typeface="Times New Roman" pitchFamily="18" charset="0"/>
                <a:cs typeface="Times New Roman" pitchFamily="18" charset="0"/>
              </a:rPr>
              <a:t>3. Boşluk doldurma türündeki yanıtı sınırlı maddede, öğrencinin doldurması için boş bırakılan kelime ya da ifade o öğrenme alanı için </a:t>
            </a:r>
            <a:r>
              <a:rPr lang="tr-TR" sz="2000" b="1" i="1" u="sng" dirty="0">
                <a:latin typeface="Times New Roman" pitchFamily="18" charset="0"/>
                <a:cs typeface="Times New Roman" pitchFamily="18" charset="0"/>
              </a:rPr>
              <a:t>kritik</a:t>
            </a:r>
            <a:r>
              <a:rPr lang="tr-TR" sz="2000" b="1" i="1" dirty="0">
                <a:latin typeface="Times New Roman" pitchFamily="18" charset="0"/>
                <a:cs typeface="Times New Roman" pitchFamily="18" charset="0"/>
              </a:rPr>
              <a:t> </a:t>
            </a:r>
            <a:r>
              <a:rPr lang="tr-TR" sz="2000" i="1" dirty="0">
                <a:latin typeface="Times New Roman" pitchFamily="18" charset="0"/>
                <a:cs typeface="Times New Roman" pitchFamily="18" charset="0"/>
              </a:rPr>
              <a:t>olmalıdır.</a:t>
            </a:r>
          </a:p>
          <a:p>
            <a:pPr>
              <a:buNone/>
            </a:pPr>
            <a:r>
              <a:rPr lang="tr-TR" sz="2000" b="1" dirty="0">
                <a:latin typeface="Times New Roman" pitchFamily="18" charset="0"/>
                <a:cs typeface="Times New Roman" pitchFamily="18" charset="0"/>
              </a:rPr>
              <a:t>ÖRNEK:</a:t>
            </a:r>
          </a:p>
          <a:p>
            <a:pPr marL="596646" indent="-514350">
              <a:buAutoNum type="arabicPeriod"/>
            </a:pPr>
            <a:r>
              <a:rPr lang="tr-TR" sz="2000" dirty="0">
                <a:latin typeface="Times New Roman" pitchFamily="18" charset="0"/>
                <a:cs typeface="Times New Roman" pitchFamily="18" charset="0"/>
              </a:rPr>
              <a:t>Dekametre, metrik sistemde metrenin 10  katı olan _________. (ölçü birimidir)</a:t>
            </a:r>
          </a:p>
          <a:p>
            <a:pPr marL="596646" indent="-514350">
              <a:buAutoNum type="arabicPeriod"/>
            </a:pPr>
            <a:r>
              <a:rPr lang="tr-TR" sz="2000" dirty="0">
                <a:latin typeface="Times New Roman" pitchFamily="18" charset="0"/>
                <a:cs typeface="Times New Roman" pitchFamily="18" charset="0"/>
              </a:rPr>
              <a:t>Metrik sistemde metrenin 10 katı olan ölçü birimi _______dir. (dekametre)</a:t>
            </a:r>
          </a:p>
          <a:p>
            <a:pPr marL="596646" indent="-514350">
              <a:buAutoNum type="arabicPeriod"/>
            </a:pPr>
            <a:r>
              <a:rPr lang="tr-TR" sz="2000" dirty="0">
                <a:latin typeface="Times New Roman" pitchFamily="18" charset="0"/>
                <a:cs typeface="Times New Roman" pitchFamily="18" charset="0"/>
              </a:rPr>
              <a:t>Dekametre, metrik sistemde metrenin _____katıdır. (10)</a:t>
            </a:r>
          </a:p>
        </p:txBody>
      </p:sp>
    </p:spTree>
    <p:extLst>
      <p:ext uri="{BB962C8B-B14F-4D97-AF65-F5344CB8AC3E}">
        <p14:creationId xmlns:p14="http://schemas.microsoft.com/office/powerpoint/2010/main" val="49037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304800"/>
            <a:ext cx="7498080" cy="5943600"/>
          </a:xfrm>
        </p:spPr>
        <p:txBody>
          <a:bodyPr>
            <a:normAutofit/>
          </a:bodyPr>
          <a:lstStyle/>
          <a:p>
            <a:pPr>
              <a:buNone/>
            </a:pPr>
            <a:r>
              <a:rPr lang="tr-TR" sz="2000" i="1" dirty="0">
                <a:latin typeface="Times New Roman" pitchFamily="18" charset="0"/>
                <a:cs typeface="Times New Roman" pitchFamily="18" charset="0"/>
              </a:rPr>
              <a:t>4. Boşluk doldurma türündeki yanıtı sınırlı maddede birden fazla boşluk bırakılması, o maddeyi </a:t>
            </a:r>
            <a:r>
              <a:rPr lang="tr-TR" sz="2000" b="1" i="1" dirty="0">
                <a:latin typeface="Times New Roman" pitchFamily="18" charset="0"/>
                <a:cs typeface="Times New Roman" pitchFamily="18" charset="0"/>
              </a:rPr>
              <a:t>anlaşılmaz ve belirsiz </a:t>
            </a:r>
            <a:r>
              <a:rPr lang="tr-TR" sz="2000" i="1" dirty="0">
                <a:latin typeface="Times New Roman" pitchFamily="18" charset="0"/>
                <a:cs typeface="Times New Roman" pitchFamily="18" charset="0"/>
              </a:rPr>
              <a:t>hale getirebilir.</a:t>
            </a:r>
          </a:p>
          <a:p>
            <a:pPr>
              <a:buNone/>
            </a:pPr>
            <a:endParaRPr lang="tr-TR" sz="2000" i="1" dirty="0">
              <a:latin typeface="Times New Roman" pitchFamily="18" charset="0"/>
              <a:cs typeface="Times New Roman" pitchFamily="18" charset="0"/>
            </a:endParaRPr>
          </a:p>
          <a:p>
            <a:pPr>
              <a:buNone/>
            </a:pPr>
            <a:endParaRPr lang="tr-TR" sz="2000" i="1" dirty="0">
              <a:latin typeface="Times New Roman" pitchFamily="18" charset="0"/>
              <a:cs typeface="Times New Roman" pitchFamily="18" charset="0"/>
            </a:endParaRPr>
          </a:p>
          <a:p>
            <a:pPr>
              <a:buNone/>
            </a:pPr>
            <a:r>
              <a:rPr lang="tr-TR" sz="2000" i="1" dirty="0">
                <a:latin typeface="Times New Roman" pitchFamily="18" charset="0"/>
                <a:cs typeface="Times New Roman" pitchFamily="18" charset="0"/>
              </a:rPr>
              <a:t>5. Öğrencinin doldurması için bırakılan boşluklar, her madde için </a:t>
            </a:r>
            <a:r>
              <a:rPr lang="tr-TR" sz="2000" b="1" i="1" dirty="0">
                <a:latin typeface="Times New Roman" pitchFamily="18" charset="0"/>
                <a:cs typeface="Times New Roman" pitchFamily="18" charset="0"/>
              </a:rPr>
              <a:t>farklı uzunlukta</a:t>
            </a:r>
            <a:r>
              <a:rPr lang="tr-TR" sz="2000" i="1" dirty="0">
                <a:latin typeface="Times New Roman" pitchFamily="18" charset="0"/>
                <a:cs typeface="Times New Roman" pitchFamily="18" charset="0"/>
              </a:rPr>
              <a:t> olduğunda, bu durum öğrencinin doğru yanıtı bulması için ipucu oluşturabilmektedir.</a:t>
            </a:r>
          </a:p>
        </p:txBody>
      </p:sp>
    </p:spTree>
    <p:extLst>
      <p:ext uri="{BB962C8B-B14F-4D97-AF65-F5344CB8AC3E}">
        <p14:creationId xmlns:p14="http://schemas.microsoft.com/office/powerpoint/2010/main" val="3991004881"/>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420</TotalTime>
  <Words>1708</Words>
  <Application>Microsoft Office PowerPoint</Application>
  <PresentationFormat>Geniş ekran</PresentationFormat>
  <Paragraphs>184</Paragraphs>
  <Slides>39</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39</vt:i4>
      </vt:variant>
    </vt:vector>
  </HeadingPairs>
  <TitlesOfParts>
    <vt:vector size="45" baseType="lpstr">
      <vt:lpstr>Arial</vt:lpstr>
      <vt:lpstr>Calibri</vt:lpstr>
      <vt:lpstr>Century Gothic</vt:lpstr>
      <vt:lpstr>Times New Roman</vt:lpstr>
      <vt:lpstr>Wingdings 3</vt:lpstr>
      <vt:lpstr>Duman</vt:lpstr>
      <vt:lpstr>PowerPoint Sunusu</vt:lpstr>
      <vt:lpstr>AÇIK UÇLU MADDELER: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ÖZETLE;</vt:lpstr>
      <vt:lpstr>PowerPoint Sunusu</vt:lpstr>
      <vt:lpstr>PowerPoint Sunusu</vt:lpstr>
      <vt:lpstr>PowerPoint Sunusu</vt:lpstr>
      <vt:lpstr>PowerPoint Sunusu</vt:lpstr>
      <vt:lpstr>PowerPoint Sunusu</vt:lpstr>
      <vt:lpstr>PowerPoint Sunusu</vt:lpstr>
      <vt:lpstr>     AÇIK UÇLU MADDELERDE PUANLAMA</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Buket KAYMAK</cp:lastModifiedBy>
  <cp:revision>21</cp:revision>
  <dcterms:created xsi:type="dcterms:W3CDTF">2017-11-06T10:50:44Z</dcterms:created>
  <dcterms:modified xsi:type="dcterms:W3CDTF">2017-12-21T17:48:18Z</dcterms:modified>
</cp:coreProperties>
</file>