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4"/>
  </p:notesMasterIdLst>
  <p:sldIdLst>
    <p:sldId id="403" r:id="rId2"/>
    <p:sldId id="401" r:id="rId3"/>
    <p:sldId id="258" r:id="rId4"/>
    <p:sldId id="322" r:id="rId5"/>
    <p:sldId id="323" r:id="rId6"/>
    <p:sldId id="324" r:id="rId7"/>
    <p:sldId id="325" r:id="rId8"/>
    <p:sldId id="327" r:id="rId9"/>
    <p:sldId id="326" r:id="rId10"/>
    <p:sldId id="328" r:id="rId11"/>
    <p:sldId id="329" r:id="rId12"/>
    <p:sldId id="330" r:id="rId13"/>
    <p:sldId id="331" r:id="rId14"/>
    <p:sldId id="332" r:id="rId15"/>
    <p:sldId id="333" r:id="rId16"/>
    <p:sldId id="334" r:id="rId17"/>
    <p:sldId id="337" r:id="rId18"/>
    <p:sldId id="338" r:id="rId19"/>
    <p:sldId id="339" r:id="rId20"/>
    <p:sldId id="340" r:id="rId21"/>
    <p:sldId id="341" r:id="rId22"/>
    <p:sldId id="34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C8B34-27CC-4D5A-8F3E-1D5003C2C417}" type="datetimeFigureOut">
              <a:rPr lang="tr-TR" smtClean="0"/>
              <a:t>21.12.2017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E0326-F8CC-4B61-961F-299EAB704654}" type="slidenum">
              <a:rPr lang="tr-TR" smtClean="0"/>
              <a:t>‹#›</a:t>
            </a:fld>
            <a:endParaRPr lang="tr-TR"/>
          </a:p>
        </p:txBody>
      </p:sp>
    </p:spTree>
    <p:extLst>
      <p:ext uri="{BB962C8B-B14F-4D97-AF65-F5344CB8AC3E}">
        <p14:creationId xmlns:p14="http://schemas.microsoft.com/office/powerpoint/2010/main" val="5749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198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773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974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847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946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372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904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61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99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40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669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2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044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35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72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12/21/2017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08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12/21/2017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37120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p:txBody>
          <a:bodyPr/>
          <a:lstStyle/>
          <a:p>
            <a:endParaRPr lang="tr-TR"/>
          </a:p>
        </p:txBody>
      </p:sp>
      <p:sp>
        <p:nvSpPr>
          <p:cNvPr id="14337" name="1 Başlık"/>
          <p:cNvSpPr>
            <a:spLocks noGrp="1"/>
          </p:cNvSpPr>
          <p:nvPr>
            <p:ph type="title"/>
          </p:nvPr>
        </p:nvSpPr>
        <p:spPr/>
        <p:txBody>
          <a:bodyPr/>
          <a:lstStyle/>
          <a:p>
            <a:endParaRPr lang="tr-TR"/>
          </a:p>
        </p:txBody>
      </p:sp>
      <p:pic>
        <p:nvPicPr>
          <p:cNvPr id="14339" name="Picture 2" descr="C:\Users\Emine AZDIKEN\Desktop\Resim1.jpg"/>
          <p:cNvPicPr>
            <a:picLocks noChangeAspect="1" noChangeArrowheads="1"/>
          </p:cNvPicPr>
          <p:nvPr/>
        </p:nvPicPr>
        <p:blipFill>
          <a:blip r:embed="rId2" cstate="print"/>
          <a:srcRect/>
          <a:stretch>
            <a:fillRect/>
          </a:stretch>
        </p:blipFill>
        <p:spPr bwMode="auto">
          <a:xfrm>
            <a:off x="-180528" y="0"/>
            <a:ext cx="9324528" cy="7118648"/>
          </a:xfrm>
          <a:prstGeom prst="rect">
            <a:avLst/>
          </a:prstGeom>
          <a:noFill/>
          <a:ln w="9525">
            <a:noFill/>
            <a:miter lim="800000"/>
            <a:headEnd/>
            <a:tailEnd/>
          </a:ln>
        </p:spPr>
      </p:pic>
      <p:sp>
        <p:nvSpPr>
          <p:cNvPr id="14340" name="5 Metin kutusu"/>
          <p:cNvSpPr txBox="1">
            <a:spLocks noChangeArrowheads="1"/>
          </p:cNvSpPr>
          <p:nvPr/>
        </p:nvSpPr>
        <p:spPr bwMode="auto">
          <a:xfrm>
            <a:off x="1214414" y="4071942"/>
            <a:ext cx="7500990" cy="2585323"/>
          </a:xfrm>
          <a:prstGeom prst="rect">
            <a:avLst/>
          </a:prstGeom>
          <a:noFill/>
          <a:ln w="9525">
            <a:noFill/>
            <a:miter lim="800000"/>
            <a:headEnd/>
            <a:tailEnd/>
          </a:ln>
        </p:spPr>
        <p:txBody>
          <a:bodyPr wrap="square">
            <a:spAutoFit/>
          </a:bodyPr>
          <a:lstStyle/>
          <a:p>
            <a:pPr algn="ctr"/>
            <a:r>
              <a:rPr lang="tr-TR" sz="4000" b="1" dirty="0"/>
              <a:t>AÇIK UÇLU SORU YAZMA VE ÖLÇME DEĞERLENDİRME TEKNİKLERİ SEMİNERİ</a:t>
            </a:r>
            <a:endParaRPr lang="tr-TR" sz="4000" b="1" dirty="0">
              <a:cs typeface="Arial" charset="0"/>
            </a:endParaRPr>
          </a:p>
          <a:p>
            <a:endParaRPr lang="tr-TR" b="1" dirty="0">
              <a:cs typeface="Arial" charset="0"/>
            </a:endParaRPr>
          </a:p>
          <a:p>
            <a:endParaRPr lang="tr-TR" sz="2400" dirty="0">
              <a:latin typeface="Calibri" pitchFamily="34" charset="0"/>
            </a:endParaRPr>
          </a:p>
        </p:txBody>
      </p:sp>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29713"/>
            <a:ext cx="1224136" cy="1142229"/>
          </a:xfrm>
          <a:prstGeom prst="rect">
            <a:avLst/>
          </a:prstGeom>
          <a:noFill/>
          <a:ln>
            <a:noFill/>
          </a:ln>
        </p:spPr>
      </p:pic>
    </p:spTree>
    <p:extLst>
      <p:ext uri="{BB962C8B-B14F-4D97-AF65-F5344CB8AC3E}">
        <p14:creationId xmlns:p14="http://schemas.microsoft.com/office/powerpoint/2010/main" val="89706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RDAR\Downloads\IMG_1223.JPG"/>
          <p:cNvPicPr>
            <a:picLocks noGrp="1" noChangeAspect="1" noChangeArrowheads="1"/>
          </p:cNvPicPr>
          <p:nvPr>
            <p:ph idx="1"/>
          </p:nvPr>
        </p:nvPicPr>
        <p:blipFill>
          <a:blip r:embed="rId2" cstate="print"/>
          <a:stretch>
            <a:fillRect/>
          </a:stretch>
        </p:blipFill>
        <p:spPr bwMode="auto">
          <a:xfrm>
            <a:off x="1066800" y="1752600"/>
            <a:ext cx="7677198" cy="464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ERDAR\Downloads\IMG_1215.JPG"/>
          <p:cNvPicPr>
            <a:picLocks noGrp="1" noChangeAspect="1" noChangeArrowheads="1"/>
          </p:cNvPicPr>
          <p:nvPr>
            <p:ph idx="1"/>
          </p:nvPr>
        </p:nvPicPr>
        <p:blipFill>
          <a:blip r:embed="rId2" cstate="print"/>
          <a:stretch>
            <a:fillRect/>
          </a:stretch>
        </p:blipFill>
        <p:spPr bwMode="auto">
          <a:xfrm>
            <a:off x="1447800" y="51112"/>
            <a:ext cx="6781800" cy="68193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RDAR\Downloads\IMG_1214.JPG"/>
          <p:cNvPicPr>
            <a:picLocks noGrp="1" noChangeAspect="1" noChangeArrowheads="1"/>
          </p:cNvPicPr>
          <p:nvPr>
            <p:ph idx="1"/>
          </p:nvPr>
        </p:nvPicPr>
        <p:blipFill>
          <a:blip r:embed="rId2" cstate="print"/>
          <a:stretch>
            <a:fillRect/>
          </a:stretch>
        </p:blipFill>
        <p:spPr bwMode="auto">
          <a:xfrm>
            <a:off x="2286000" y="0"/>
            <a:ext cx="4419600" cy="68611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buNone/>
            </a:pPr>
            <a:r>
              <a:rPr lang="tr-TR" sz="2000" dirty="0">
                <a:latin typeface="Times New Roman" pitchFamily="18" charset="0"/>
                <a:cs typeface="Times New Roman" pitchFamily="18" charset="0"/>
              </a:rPr>
              <a:t>4. </a:t>
            </a:r>
            <a:r>
              <a:rPr lang="tr-TR" sz="2000" i="1" dirty="0">
                <a:latin typeface="Times New Roman" pitchFamily="18" charset="0"/>
                <a:cs typeface="Times New Roman" pitchFamily="18" charset="0"/>
              </a:rPr>
              <a:t>Gerekmedikçe olumsuz ifade kullanılmamalıdır. </a:t>
            </a:r>
          </a:p>
          <a:p>
            <a:pPr>
              <a:buNone/>
            </a:pPr>
            <a:endParaRPr lang="tr-TR" sz="2000" dirty="0">
              <a:latin typeface="Times New Roman" pitchFamily="18" charset="0"/>
              <a:cs typeface="Times New Roman" pitchFamily="18" charset="0"/>
            </a:endParaRP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Olumsuz maddeler öğrencilerin ne bildiğiyle ilgili daha az bilgi verirler. Ayrıca, öğrencinin yanıtlama görevini güçleştirir. Ancak, problemin olumsuz yöneltilmesi gerekiyorsa, olumsuzluk veren </a:t>
            </a:r>
            <a:r>
              <a:rPr lang="tr-TR" sz="2000" b="1" dirty="0">
                <a:latin typeface="Times New Roman" pitchFamily="18" charset="0"/>
                <a:cs typeface="Times New Roman" pitchFamily="18" charset="0"/>
              </a:rPr>
              <a:t>“</a:t>
            </a:r>
            <a:r>
              <a:rPr lang="tr-TR" sz="2000" b="1" u="sng" dirty="0">
                <a:latin typeface="Times New Roman" pitchFamily="18" charset="0"/>
                <a:cs typeface="Times New Roman" pitchFamily="18" charset="0"/>
              </a:rPr>
              <a:t>değildir</a:t>
            </a:r>
            <a:r>
              <a:rPr lang="tr-TR" sz="2000" b="1" dirty="0">
                <a:latin typeface="Times New Roman" pitchFamily="18" charset="0"/>
                <a:cs typeface="Times New Roman" pitchFamily="18" charset="0"/>
              </a:rPr>
              <a:t>, </a:t>
            </a:r>
            <a:r>
              <a:rPr lang="tr-TR" sz="2000" b="1" u="sng" dirty="0">
                <a:latin typeface="Times New Roman" pitchFamily="18" charset="0"/>
                <a:cs typeface="Times New Roman" pitchFamily="18" charset="0"/>
              </a:rPr>
              <a:t>yanlıştır</a:t>
            </a:r>
            <a:r>
              <a:rPr lang="tr-TR" sz="2000" b="1" dirty="0">
                <a:latin typeface="Times New Roman" pitchFamily="18" charset="0"/>
                <a:cs typeface="Times New Roman" pitchFamily="18" charset="0"/>
              </a:rPr>
              <a:t>, </a:t>
            </a:r>
            <a:r>
              <a:rPr lang="tr-TR" sz="2000" b="1" u="sng" dirty="0">
                <a:latin typeface="Times New Roman" pitchFamily="18" charset="0"/>
                <a:cs typeface="Times New Roman" pitchFamily="18" charset="0"/>
              </a:rPr>
              <a:t>olamaz</a:t>
            </a:r>
            <a:r>
              <a:rPr lang="tr-TR" sz="2000" dirty="0">
                <a:latin typeface="Times New Roman" pitchFamily="18" charset="0"/>
                <a:cs typeface="Times New Roman" pitchFamily="18" charset="0"/>
              </a:rPr>
              <a:t>” gibi ifadelerin altını çizmek gerekir.</a:t>
            </a: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buNone/>
            </a:pPr>
            <a:r>
              <a:rPr lang="tr-TR" sz="2000" dirty="0">
                <a:latin typeface="Times New Roman" pitchFamily="18" charset="0"/>
                <a:cs typeface="Times New Roman" pitchFamily="18" charset="0"/>
              </a:rPr>
              <a:t>5. </a:t>
            </a:r>
            <a:r>
              <a:rPr lang="tr-TR" sz="2000" i="1" dirty="0">
                <a:latin typeface="Times New Roman" pitchFamily="18" charset="0"/>
                <a:cs typeface="Times New Roman" pitchFamily="18" charset="0"/>
              </a:rPr>
              <a:t>İlkeleri kavrama ya da uygulama becerisini ölçmeyi amaçlayan maddelerde yeni materyaller kullanılmalıdır.</a:t>
            </a:r>
          </a:p>
          <a:p>
            <a:pPr>
              <a:buNone/>
            </a:pPr>
            <a:endParaRPr lang="tr-TR" sz="2000" dirty="0">
              <a:latin typeface="Times New Roman" pitchFamily="18" charset="0"/>
              <a:cs typeface="Times New Roman" pitchFamily="18" charset="0"/>
            </a:endParaRP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Genelde bilgiyi kullanarak yorum yapma becerisi göz ardı edilir ve hatırlama düzeyinde davranışlar ölçülür. Bunu engellemek için, öğrencinin yanıtlaması istenen maddede ezbere bilgi yerine yeni durumlar verilmelidir.</a:t>
            </a:r>
          </a:p>
          <a:p>
            <a:pPr>
              <a:buNone/>
            </a:pPr>
            <a:endParaRPr lang="tr-TR"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buNone/>
            </a:pPr>
            <a:r>
              <a:rPr lang="tr-TR" dirty="0">
                <a:latin typeface="Times New Roman" pitchFamily="18" charset="0"/>
                <a:cs typeface="Times New Roman" pitchFamily="18" charset="0"/>
              </a:rPr>
              <a:t>6. </a:t>
            </a:r>
            <a:r>
              <a:rPr lang="tr-TR" i="1" dirty="0">
                <a:latin typeface="Times New Roman" pitchFamily="18" charset="0"/>
                <a:cs typeface="Times New Roman" pitchFamily="18" charset="0"/>
              </a:rPr>
              <a:t>Maddenin sadece bir tek doğru ya da açık en iyi/en doğru yanıtı olmalıdır. Seçeneklerde öğrenciye neredeyse doğru yanıt kadar doğru görünen seçenek ya da seçenekler olmamalıdır.</a:t>
            </a:r>
          </a:p>
          <a:p>
            <a:pPr>
              <a:buNone/>
            </a:pPr>
            <a:endParaRPr lang="tr-TR" i="1" dirty="0">
              <a:latin typeface="Times New Roman" pitchFamily="18" charset="0"/>
              <a:cs typeface="Times New Roman" pitchFamily="18" charset="0"/>
            </a:endParaRPr>
          </a:p>
          <a:p>
            <a:pPr>
              <a:buNone/>
            </a:pPr>
            <a:r>
              <a:rPr lang="tr-TR" i="1" dirty="0">
                <a:latin typeface="Times New Roman" pitchFamily="18" charset="0"/>
                <a:cs typeface="Times New Roman" pitchFamily="18" charset="0"/>
              </a:rPr>
              <a:t>(1.SORU)</a:t>
            </a:r>
          </a:p>
          <a:p>
            <a:pPr>
              <a:buNone/>
            </a:pPr>
            <a:r>
              <a:rPr lang="tr-TR" dirty="0">
                <a:latin typeface="Times New Roman" pitchFamily="18" charset="0"/>
                <a:cs typeface="Times New Roman" pitchFamily="18" charset="0"/>
              </a:rPr>
              <a:t>7. </a:t>
            </a:r>
            <a:r>
              <a:rPr lang="tr-TR" i="1" dirty="0">
                <a:latin typeface="Times New Roman" pitchFamily="18" charset="0"/>
                <a:cs typeface="Times New Roman" pitchFamily="18" charset="0"/>
              </a:rPr>
              <a:t>Seçeneklerde yer alan yanlış yanıtlar da makul, akla yatkın olmalıdır.</a:t>
            </a:r>
          </a:p>
          <a:p>
            <a:pPr>
              <a:buNone/>
            </a:pPr>
            <a:r>
              <a:rPr lang="tr-TR" dirty="0">
                <a:latin typeface="Times New Roman" pitchFamily="18" charset="0"/>
                <a:cs typeface="Times New Roman" pitchFamily="18" charset="0"/>
              </a:rPr>
              <a:t>      Yanlış yanıtların billimsel hata içermemesi, mantıklı olması ve madde köküyle ilgili olması gerekir. Yanlış yanıtlar, belli bir sınıf düzeyi veya belirli bir yetenek düzeyindeki öğrenciler tarafından yapılan </a:t>
            </a:r>
            <a:r>
              <a:rPr lang="tr-TR" u="sng" dirty="0">
                <a:latin typeface="Times New Roman" pitchFamily="18" charset="0"/>
                <a:cs typeface="Times New Roman" pitchFamily="18" charset="0"/>
              </a:rPr>
              <a:t>ortak hataları</a:t>
            </a:r>
            <a:r>
              <a:rPr lang="tr-TR" dirty="0">
                <a:latin typeface="Times New Roman" pitchFamily="18" charset="0"/>
                <a:cs typeface="Times New Roman" pitchFamily="18" charset="0"/>
              </a:rPr>
              <a:t> temsil etmelidir. Mantıklı çeldiriciler yazabilmek için, öğrencilerin problemi çözerken ve analiz ederken yapabileceği hataları tespit etmek gerekir. Böylelikle öğrencilerdeki öğrenme güçlükleri ve kavram yanılgılarına yönelik bilgi elde edilir.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a:bodyPr>
          <a:lstStyle/>
          <a:p>
            <a:pPr>
              <a:buNone/>
            </a:pPr>
            <a:r>
              <a:rPr lang="tr-TR" sz="2000" dirty="0">
                <a:latin typeface="Times New Roman" pitchFamily="18" charset="0"/>
                <a:cs typeface="Times New Roman" pitchFamily="18" charset="0"/>
              </a:rPr>
              <a:t>8. </a:t>
            </a:r>
            <a:r>
              <a:rPr lang="tr-TR" sz="2000" i="1" dirty="0">
                <a:latin typeface="Times New Roman" pitchFamily="18" charset="0"/>
                <a:cs typeface="Times New Roman" pitchFamily="18" charset="0"/>
              </a:rPr>
              <a:t>Doğru yanıtın </a:t>
            </a:r>
            <a:r>
              <a:rPr lang="tr-TR" sz="2000" b="1" i="1" dirty="0">
                <a:latin typeface="Times New Roman" pitchFamily="18" charset="0"/>
                <a:cs typeface="Times New Roman" pitchFamily="18" charset="0"/>
              </a:rPr>
              <a:t>ipucu oluşturmaması </a:t>
            </a:r>
            <a:r>
              <a:rPr lang="tr-TR" sz="2000" i="1" dirty="0">
                <a:latin typeface="Times New Roman" pitchFamily="18" charset="0"/>
                <a:cs typeface="Times New Roman" pitchFamily="18" charset="0"/>
              </a:rPr>
              <a:t>için diğer seçeneklerle </a:t>
            </a:r>
            <a:r>
              <a:rPr lang="tr-TR" sz="2000" b="1" i="1" dirty="0">
                <a:latin typeface="Times New Roman" pitchFamily="18" charset="0"/>
                <a:cs typeface="Times New Roman" pitchFamily="18" charset="0"/>
              </a:rPr>
              <a:t>eşit uzunlukta</a:t>
            </a:r>
            <a:r>
              <a:rPr lang="tr-TR" sz="2000" i="1" dirty="0">
                <a:latin typeface="Times New Roman" pitchFamily="18" charset="0"/>
                <a:cs typeface="Times New Roman" pitchFamily="18" charset="0"/>
              </a:rPr>
              <a:t> olması gerekir.</a:t>
            </a: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9. </a:t>
            </a:r>
            <a:r>
              <a:rPr lang="tr-TR" sz="2000" i="1" dirty="0">
                <a:latin typeface="Times New Roman" pitchFamily="18" charset="0"/>
                <a:cs typeface="Times New Roman" pitchFamily="18" charset="0"/>
              </a:rPr>
              <a:t>Madde kökünde doğru yanıta </a:t>
            </a:r>
            <a:r>
              <a:rPr lang="tr-TR" sz="2000" b="1" i="1" dirty="0">
                <a:latin typeface="Times New Roman" pitchFamily="18" charset="0"/>
                <a:cs typeface="Times New Roman" pitchFamily="18" charset="0"/>
              </a:rPr>
              <a:t>ipucu olabilecek ifadeler</a:t>
            </a:r>
            <a:r>
              <a:rPr lang="tr-TR" sz="2000" i="1" dirty="0">
                <a:latin typeface="Times New Roman" pitchFamily="18" charset="0"/>
                <a:cs typeface="Times New Roman" pitchFamily="18" charset="0"/>
              </a:rPr>
              <a:t>den kaçınılmalıdır.</a:t>
            </a:r>
          </a:p>
          <a:p>
            <a:pPr>
              <a:buNone/>
            </a:pPr>
            <a:r>
              <a:rPr lang="tr-TR" sz="2000" dirty="0">
                <a:latin typeface="Times New Roman" pitchFamily="18" charset="0"/>
                <a:cs typeface="Times New Roman" pitchFamily="18" charset="0"/>
              </a:rPr>
              <a:t>      Maddelerin yersiz ipuçları ya da belirli tanımlayıcılar, doğru yanıttan belirli şekilde uzun çeldiriciler, madde kökü ve yanlış yanıtlar arasındaki dilbilgisi kurallarına ilişkin tutarsızlık içermesi gibi nedenler maddeyi daha kolay hale getirir. Öğrencilerin bu ipuçlarını farketmesiyle geçerlik tehlikeye girer.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buNone/>
            </a:pPr>
            <a:r>
              <a:rPr lang="tr-TR" sz="2000" dirty="0">
                <a:latin typeface="Times New Roman" pitchFamily="18" charset="0"/>
                <a:cs typeface="Times New Roman" pitchFamily="18" charset="0"/>
              </a:rPr>
              <a:t>10. </a:t>
            </a:r>
            <a:r>
              <a:rPr lang="tr-TR" sz="2000" i="1" dirty="0">
                <a:latin typeface="Times New Roman" pitchFamily="18" charset="0"/>
                <a:cs typeface="Times New Roman" pitchFamily="18" charset="0"/>
              </a:rPr>
              <a:t>Seçeneklerde </a:t>
            </a:r>
            <a:r>
              <a:rPr lang="tr-TR" sz="2000" b="1" i="1" dirty="0">
                <a:latin typeface="Times New Roman" pitchFamily="18" charset="0"/>
                <a:cs typeface="Times New Roman" pitchFamily="18" charset="0"/>
              </a:rPr>
              <a:t>“yukarıdakilerden hepsi</a:t>
            </a:r>
            <a:r>
              <a:rPr lang="tr-TR" sz="2000" i="1" dirty="0">
                <a:latin typeface="Times New Roman" pitchFamily="18" charset="0"/>
                <a:cs typeface="Times New Roman" pitchFamily="18" charset="0"/>
              </a:rPr>
              <a:t>” ifadesinin kullanımından kaçınılmalıdır.</a:t>
            </a:r>
          </a:p>
          <a:p>
            <a:pPr>
              <a:buNone/>
            </a:pPr>
            <a:r>
              <a:rPr lang="tr-TR" sz="2000" dirty="0">
                <a:latin typeface="Times New Roman" pitchFamily="18" charset="0"/>
                <a:cs typeface="Times New Roman" pitchFamily="18" charset="0"/>
              </a:rPr>
              <a:t>  </a:t>
            </a: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“Yukarıdakilerden hepsi” seçeneğine, üç seçeneğin kolaylıkla üretilebildiği, dördüncü seçeneğin yazımında güçlük çekildiği durumlarda sıkça başvurulur. Öğretmen yapımı testlerde bu seçenek genellikle doğru yanıt olarak kullanılır. Bu da, madde hakkında kısmi bilgiye sahip öğrencilerin bile kolaylıkla doğru yanıtlamasına neden olur.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ERDAR\Downloads\IMG_1220.JPG"/>
          <p:cNvPicPr>
            <a:picLocks noGrp="1" noChangeAspect="1" noChangeArrowheads="1"/>
          </p:cNvPicPr>
          <p:nvPr>
            <p:ph idx="1"/>
          </p:nvPr>
        </p:nvPicPr>
        <p:blipFill>
          <a:blip r:embed="rId2" cstate="print"/>
          <a:srcRect/>
          <a:stretch>
            <a:fillRect/>
          </a:stretch>
        </p:blipFill>
        <p:spPr bwMode="auto">
          <a:xfrm>
            <a:off x="1295400" y="381000"/>
            <a:ext cx="7499350" cy="2530634"/>
          </a:xfrm>
          <a:prstGeom prst="rect">
            <a:avLst/>
          </a:prstGeom>
          <a:noFill/>
        </p:spPr>
      </p:pic>
      <p:pic>
        <p:nvPicPr>
          <p:cNvPr id="8195" name="Picture 3" descr="C:\Users\SERDAR\Downloads\IMG_1221.JPG"/>
          <p:cNvPicPr>
            <a:picLocks noChangeAspect="1" noChangeArrowheads="1"/>
          </p:cNvPicPr>
          <p:nvPr/>
        </p:nvPicPr>
        <p:blipFill>
          <a:blip r:embed="rId3" cstate="print"/>
          <a:srcRect/>
          <a:stretch>
            <a:fillRect/>
          </a:stretch>
        </p:blipFill>
        <p:spPr bwMode="auto">
          <a:xfrm>
            <a:off x="1371600" y="4114800"/>
            <a:ext cx="7304109" cy="2286000"/>
          </a:xfrm>
          <a:prstGeom prst="rect">
            <a:avLst/>
          </a:prstGeom>
          <a:noFill/>
        </p:spPr>
      </p:pic>
      <p:sp>
        <p:nvSpPr>
          <p:cNvPr id="6" name="TextBox 5"/>
          <p:cNvSpPr txBox="1"/>
          <p:nvPr/>
        </p:nvSpPr>
        <p:spPr>
          <a:xfrm>
            <a:off x="3810000" y="3200400"/>
            <a:ext cx="1782860" cy="584775"/>
          </a:xfrm>
          <a:prstGeom prst="rect">
            <a:avLst/>
          </a:prstGeom>
          <a:noFill/>
        </p:spPr>
        <p:txBody>
          <a:bodyPr wrap="none" rtlCol="0">
            <a:spAutoFit/>
          </a:bodyPr>
          <a:lstStyle/>
          <a:p>
            <a:r>
              <a:rPr lang="tr-TR" sz="3200" b="1" dirty="0">
                <a:latin typeface="Times New Roman" pitchFamily="18" charset="0"/>
                <a:cs typeface="Times New Roman" pitchFamily="18" charset="0"/>
              </a:rPr>
              <a:t>YERİNE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lstStyle/>
          <a:p>
            <a:pPr>
              <a:buNone/>
            </a:pPr>
            <a:r>
              <a:rPr lang="tr-TR" sz="2000" dirty="0">
                <a:latin typeface="Times New Roman" pitchFamily="18" charset="0"/>
                <a:cs typeface="Times New Roman" pitchFamily="18" charset="0"/>
              </a:rPr>
              <a:t>11. </a:t>
            </a:r>
            <a:r>
              <a:rPr lang="tr-TR" sz="2000" i="1" dirty="0">
                <a:latin typeface="Times New Roman" pitchFamily="18" charset="0"/>
                <a:cs typeface="Times New Roman" pitchFamily="18" charset="0"/>
              </a:rPr>
              <a:t>Seçeneklerde “</a:t>
            </a:r>
            <a:r>
              <a:rPr lang="tr-TR" sz="2000" b="1" i="1" dirty="0">
                <a:latin typeface="Times New Roman" pitchFamily="18" charset="0"/>
                <a:cs typeface="Times New Roman" pitchFamily="18" charset="0"/>
              </a:rPr>
              <a:t>yukarıdakilerin hiçbiri</a:t>
            </a:r>
            <a:r>
              <a:rPr lang="tr-TR" sz="2000" i="1" dirty="0">
                <a:latin typeface="Times New Roman" pitchFamily="18" charset="0"/>
                <a:cs typeface="Times New Roman" pitchFamily="18" charset="0"/>
              </a:rPr>
              <a:t>” ifadesi, yanıtın net bir biçimde doğru ya da yanlış olarak sınıflandırılabileceği zaman kullanılmalıdır. </a:t>
            </a:r>
          </a:p>
          <a:p>
            <a:pPr>
              <a:buNone/>
            </a:pPr>
            <a:r>
              <a:rPr lang="tr-TR" sz="2000" dirty="0">
                <a:latin typeface="Times New Roman" pitchFamily="18" charset="0"/>
                <a:cs typeface="Times New Roman" pitchFamily="18" charset="0"/>
              </a:rPr>
              <a:t>  </a:t>
            </a:r>
          </a:p>
          <a:p>
            <a:pPr>
              <a:buNone/>
            </a:pP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Bu seçenek kullanıldığında madde kökünde, tamamlanması gereken cümle yerine soru ifadesi olmalıdır çünkü “yukarıdakilerden hiçbiri” ifadesi tamamlanmamış cümleyi tamamlamada dilbilgisi kuralları bakımından sıkıntı yaratır</a:t>
            </a:r>
            <a:r>
              <a:rPr lang="tr-TR" dirty="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427141"/>
            <a:ext cx="6858000" cy="2062582"/>
          </a:xfrm>
        </p:spPr>
        <p:txBody>
          <a:bodyPr>
            <a:noAutofit/>
          </a:bodyPr>
          <a:lstStyle/>
          <a:p>
            <a:r>
              <a:rPr lang="tr-TR" dirty="0"/>
              <a:t>Açık Uçlu Soru Yazma ve Ölçme Değerlendirme Teknikleri Semineri</a:t>
            </a:r>
          </a:p>
        </p:txBody>
      </p:sp>
      <p:sp>
        <p:nvSpPr>
          <p:cNvPr id="3" name="Alt Başlık 2"/>
          <p:cNvSpPr>
            <a:spLocks noGrp="1"/>
          </p:cNvSpPr>
          <p:nvPr>
            <p:ph type="subTitle" idx="1"/>
          </p:nvPr>
        </p:nvSpPr>
        <p:spPr>
          <a:xfrm>
            <a:off x="1458952" y="3832270"/>
            <a:ext cx="6686549" cy="1472045"/>
          </a:xfrm>
        </p:spPr>
        <p:txBody>
          <a:bodyPr/>
          <a:lstStyle/>
          <a:p>
            <a:r>
              <a:rPr lang="tr-TR" dirty="0"/>
              <a:t>TEKİRDAĞ ÖLÇME DEĞERLENDİRME MERKEZİ</a:t>
            </a:r>
          </a:p>
          <a:p>
            <a:r>
              <a:rPr lang="tr-TR" dirty="0"/>
              <a:t>2017</a:t>
            </a:r>
          </a:p>
        </p:txBody>
      </p:sp>
    </p:spTree>
    <p:extLst>
      <p:ext uri="{BB962C8B-B14F-4D97-AF65-F5344CB8AC3E}">
        <p14:creationId xmlns:p14="http://schemas.microsoft.com/office/powerpoint/2010/main" val="305517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096000"/>
          </a:xfrm>
        </p:spPr>
        <p:txBody>
          <a:bodyPr/>
          <a:lstStyle/>
          <a:p>
            <a:pPr>
              <a:buNone/>
            </a:pPr>
            <a:endParaRPr lang="tr-TR"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19200" y="152400"/>
          <a:ext cx="7772400" cy="6492240"/>
        </p:xfrm>
        <a:graphic>
          <a:graphicData uri="http://schemas.openxmlformats.org/drawingml/2006/table">
            <a:tbl>
              <a:tblPr firstRow="1" bandRow="1">
                <a:tableStyleId>{5C22544A-7EE6-4342-B048-85BDC9FD1C3A}</a:tableStyleId>
              </a:tblPr>
              <a:tblGrid>
                <a:gridCol w="621792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777240">
                  <a:extLst>
                    <a:ext uri="{9D8B030D-6E8A-4147-A177-3AD203B41FA5}">
                      <a16:colId xmlns:a16="http://schemas.microsoft.com/office/drawing/2014/main" val="20002"/>
                    </a:ext>
                  </a:extLst>
                </a:gridCol>
              </a:tblGrid>
              <a:tr h="379754">
                <a:tc>
                  <a:txBody>
                    <a:bodyPr/>
                    <a:lstStyle/>
                    <a:p>
                      <a:endParaRPr lang="tr-TR" sz="1600" dirty="0">
                        <a:latin typeface="Times New Roman" pitchFamily="18" charset="0"/>
                        <a:cs typeface="Times New Roman" pitchFamily="18" charset="0"/>
                      </a:endParaRPr>
                    </a:p>
                  </a:txBody>
                  <a:tcPr/>
                </a:tc>
                <a:tc>
                  <a:txBody>
                    <a:bodyPr/>
                    <a:lstStyle/>
                    <a:p>
                      <a:r>
                        <a:rPr lang="tr-TR" sz="1200" dirty="0">
                          <a:latin typeface="Times New Roman" pitchFamily="18" charset="0"/>
                          <a:cs typeface="Times New Roman" pitchFamily="18" charset="0"/>
                        </a:rPr>
                        <a:t>EVET</a:t>
                      </a:r>
                    </a:p>
                  </a:txBody>
                  <a:tcPr/>
                </a:tc>
                <a:tc>
                  <a:txBody>
                    <a:bodyPr/>
                    <a:lstStyle/>
                    <a:p>
                      <a:r>
                        <a:rPr lang="tr-TR" sz="1200" dirty="0">
                          <a:latin typeface="Times New Roman" pitchFamily="18" charset="0"/>
                          <a:cs typeface="Times New Roman" pitchFamily="18" charset="0"/>
                        </a:rPr>
                        <a:t>HAYIR</a:t>
                      </a:r>
                    </a:p>
                  </a:txBody>
                  <a:tcPr/>
                </a:tc>
                <a:extLst>
                  <a:ext uri="{0D108BD9-81ED-4DB2-BD59-A6C34878D82A}">
                    <a16:rowId xmlns:a16="http://schemas.microsoft.com/office/drawing/2014/main" val="10000"/>
                  </a:ext>
                </a:extLst>
              </a:tr>
              <a:tr h="379754">
                <a:tc>
                  <a:txBody>
                    <a:bodyPr/>
                    <a:lstStyle/>
                    <a:p>
                      <a:r>
                        <a:rPr lang="tr-TR" sz="1600" dirty="0">
                          <a:latin typeface="Times New Roman" pitchFamily="18" charset="0"/>
                          <a:cs typeface="Times New Roman" pitchFamily="18" charset="0"/>
                        </a:rPr>
                        <a:t>Madde kökü açık ve anlaşılır mı?</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1"/>
                  </a:ext>
                </a:extLst>
              </a:tr>
              <a:tr h="655467">
                <a:tc>
                  <a:txBody>
                    <a:bodyPr/>
                    <a:lstStyle/>
                    <a:p>
                      <a:r>
                        <a:rPr lang="tr-TR" sz="1600" dirty="0">
                          <a:latin typeface="Times New Roman" pitchFamily="18" charset="0"/>
                          <a:cs typeface="Times New Roman" pitchFamily="18" charset="0"/>
                        </a:rPr>
                        <a:t>Seçeneklerde tekrarlanan ifadelerden kaçınılmış</a:t>
                      </a:r>
                      <a:r>
                        <a:rPr lang="tr-TR" sz="1600" baseline="0" dirty="0">
                          <a:latin typeface="Times New Roman" pitchFamily="18" charset="0"/>
                          <a:cs typeface="Times New Roman" pitchFamily="18" charset="0"/>
                        </a:rPr>
                        <a:t> mı?</a:t>
                      </a:r>
                      <a:endParaRPr lang="tr-TR" sz="1600" dirty="0">
                        <a:latin typeface="Times New Roman" pitchFamily="18" charset="0"/>
                        <a:cs typeface="Times New Roman" pitchFamily="18" charset="0"/>
                      </a:endParaRP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2"/>
                  </a:ext>
                </a:extLst>
              </a:tr>
              <a:tr h="655467">
                <a:tc>
                  <a:txBody>
                    <a:bodyPr/>
                    <a:lstStyle/>
                    <a:p>
                      <a:r>
                        <a:rPr lang="tr-TR" sz="1600" dirty="0">
                          <a:latin typeface="Times New Roman" pitchFamily="18" charset="0"/>
                          <a:cs typeface="Times New Roman" pitchFamily="18" charset="0"/>
                        </a:rPr>
                        <a:t>Madde kökünde kullanılan materyal (varsa) amaca uygun ve gerekli mi?</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3"/>
                  </a:ext>
                </a:extLst>
              </a:tr>
              <a:tr h="655467">
                <a:tc>
                  <a:txBody>
                    <a:bodyPr/>
                    <a:lstStyle/>
                    <a:p>
                      <a:r>
                        <a:rPr lang="tr-TR" sz="1600" dirty="0">
                          <a:latin typeface="Times New Roman" pitchFamily="18" charset="0"/>
                          <a:cs typeface="Times New Roman" pitchFamily="18" charset="0"/>
                        </a:rPr>
                        <a:t>Soru kökünde (kullanıldıysa) </a:t>
                      </a:r>
                      <a:r>
                        <a:rPr lang="tr-TR" sz="1600" i="1" dirty="0">
                          <a:latin typeface="Times New Roman" pitchFamily="18" charset="0"/>
                          <a:cs typeface="Times New Roman" pitchFamily="18" charset="0"/>
                        </a:rPr>
                        <a:t>değildir, olamaz</a:t>
                      </a:r>
                      <a:r>
                        <a:rPr lang="tr-TR" sz="1600" i="0" dirty="0">
                          <a:latin typeface="Times New Roman" pitchFamily="18" charset="0"/>
                          <a:cs typeface="Times New Roman" pitchFamily="18" charset="0"/>
                        </a:rPr>
                        <a:t> gibi ifadelerin altı çizilmiş mi?</a:t>
                      </a:r>
                      <a:endParaRPr lang="tr-TR" sz="1600" dirty="0">
                        <a:latin typeface="Times New Roman" pitchFamily="18" charset="0"/>
                        <a:cs typeface="Times New Roman" pitchFamily="18" charset="0"/>
                      </a:endParaRP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4"/>
                  </a:ext>
                </a:extLst>
              </a:tr>
              <a:tr h="936381">
                <a:tc>
                  <a:txBody>
                    <a:bodyPr/>
                    <a:lstStyle/>
                    <a:p>
                      <a:r>
                        <a:rPr lang="tr-TR" sz="1600" dirty="0">
                          <a:latin typeface="Times New Roman" pitchFamily="18" charset="0"/>
                          <a:cs typeface="Times New Roman" pitchFamily="18" charset="0"/>
                        </a:rPr>
                        <a:t>Maddede, öğrenci</a:t>
                      </a:r>
                      <a:r>
                        <a:rPr lang="tr-TR" sz="1600" baseline="0" dirty="0">
                          <a:latin typeface="Times New Roman" pitchFamily="18" charset="0"/>
                          <a:cs typeface="Times New Roman" pitchFamily="18" charset="0"/>
                        </a:rPr>
                        <a:t> daha önceden karşılaşmadığı yeni durumlarla ve günlük yaşam durumlarıyla karşılaşmış mı?</a:t>
                      </a:r>
                      <a:endParaRPr lang="tr-TR" sz="1600" dirty="0">
                        <a:latin typeface="Times New Roman" pitchFamily="18" charset="0"/>
                        <a:cs typeface="Times New Roman" pitchFamily="18" charset="0"/>
                      </a:endParaRP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5"/>
                  </a:ext>
                </a:extLst>
              </a:tr>
              <a:tr h="655467">
                <a:tc>
                  <a:txBody>
                    <a:bodyPr/>
                    <a:lstStyle/>
                    <a:p>
                      <a:r>
                        <a:rPr lang="tr-TR" sz="1600" dirty="0">
                          <a:latin typeface="Times New Roman" pitchFamily="18" charset="0"/>
                          <a:cs typeface="Times New Roman" pitchFamily="18" charset="0"/>
                        </a:rPr>
                        <a:t>Maddenin sadece bir tek doğru ya da en iyi/en doğru yanıtı var mı?</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6"/>
                  </a:ext>
                </a:extLst>
              </a:tr>
              <a:tr h="655467">
                <a:tc>
                  <a:txBody>
                    <a:bodyPr/>
                    <a:lstStyle/>
                    <a:p>
                      <a:r>
                        <a:rPr lang="tr-TR" sz="1600" dirty="0">
                          <a:latin typeface="Times New Roman" pitchFamily="18" charset="0"/>
                          <a:cs typeface="Times New Roman" pitchFamily="18" charset="0"/>
                        </a:rPr>
                        <a:t>Yanlış seçenekler, bilimsel hata içermeyen, mantıklı ve madde köküyle ilgili mi?</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7"/>
                  </a:ext>
                </a:extLst>
              </a:tr>
              <a:tr h="379754">
                <a:tc>
                  <a:txBody>
                    <a:bodyPr/>
                    <a:lstStyle/>
                    <a:p>
                      <a:r>
                        <a:rPr lang="tr-TR" sz="1600" dirty="0">
                          <a:latin typeface="Times New Roman" pitchFamily="18" charset="0"/>
                          <a:cs typeface="Times New Roman" pitchFamily="18" charset="0"/>
                        </a:rPr>
                        <a:t>Doğru yanıt, diğer seçeneklerle eşit uzunlukta mı?</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8"/>
                  </a:ext>
                </a:extLst>
              </a:tr>
              <a:tr h="379754">
                <a:tc>
                  <a:txBody>
                    <a:bodyPr/>
                    <a:lstStyle/>
                    <a:p>
                      <a:r>
                        <a:rPr lang="tr-TR" sz="1600" dirty="0">
                          <a:latin typeface="Times New Roman" pitchFamily="18" charset="0"/>
                          <a:cs typeface="Times New Roman" pitchFamily="18" charset="0"/>
                        </a:rPr>
                        <a:t>Doğru yanıta ipucu olacak ifadelerden kaçınılmış mı?</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9"/>
                  </a:ext>
                </a:extLst>
              </a:tr>
              <a:tr h="379754">
                <a:tc>
                  <a:txBody>
                    <a:bodyPr/>
                    <a:lstStyle/>
                    <a:p>
                      <a:r>
                        <a:rPr lang="tr-TR" sz="1600" dirty="0">
                          <a:latin typeface="Times New Roman" pitchFamily="18" charset="0"/>
                          <a:cs typeface="Times New Roman" pitchFamily="18" charset="0"/>
                        </a:rPr>
                        <a:t>“yukarıdakilerden hiçbiri” ifadesinin kullanımından kaçınılmış mı?</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10"/>
                  </a:ext>
                </a:extLst>
              </a:tr>
              <a:tr h="379754">
                <a:tc>
                  <a:txBody>
                    <a:bodyPr/>
                    <a:lstStyle/>
                    <a:p>
                      <a:r>
                        <a:rPr lang="tr-TR" sz="1600" dirty="0">
                          <a:latin typeface="Times New Roman" pitchFamily="18" charset="0"/>
                          <a:cs typeface="Times New Roman" pitchFamily="18" charset="0"/>
                        </a:rPr>
                        <a:t>“yukarıdakilerden</a:t>
                      </a:r>
                      <a:r>
                        <a:rPr lang="tr-TR" sz="1600" baseline="0" dirty="0">
                          <a:latin typeface="Times New Roman" pitchFamily="18" charset="0"/>
                          <a:cs typeface="Times New Roman" pitchFamily="18" charset="0"/>
                        </a:rPr>
                        <a:t> hepsi” ifadesinin kullanımından kaçınılmış mı?</a:t>
                      </a:r>
                      <a:endParaRPr lang="tr-TR" sz="1600" dirty="0">
                        <a:latin typeface="Times New Roman" pitchFamily="18" charset="0"/>
                        <a:cs typeface="Times New Roman" pitchFamily="18" charset="0"/>
                      </a:endParaRP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pPr>
              <a:buNone/>
            </a:pPr>
            <a:r>
              <a:rPr lang="tr-TR" sz="2000" b="1" dirty="0">
                <a:latin typeface="Times New Roman" pitchFamily="18" charset="0"/>
                <a:cs typeface="Times New Roman" pitchFamily="18" charset="0"/>
              </a:rPr>
              <a:t>   Çoktan Seçmeli Maddelerin Üstün Yönleri:</a:t>
            </a:r>
          </a:p>
          <a:p>
            <a:pPr>
              <a:buNone/>
            </a:pPr>
            <a:r>
              <a:rPr lang="tr-TR" sz="2000" dirty="0">
                <a:latin typeface="Times New Roman" pitchFamily="18" charset="0"/>
                <a:cs typeface="Times New Roman" pitchFamily="18" charset="0"/>
              </a:rPr>
              <a:t>1. Çok sayıda maddeye yer verilebilmesi sayesinde konu alanındaki </a:t>
            </a:r>
            <a:r>
              <a:rPr lang="tr-TR" sz="2000" b="1" dirty="0">
                <a:latin typeface="Times New Roman" pitchFamily="18" charset="0"/>
                <a:cs typeface="Times New Roman" pitchFamily="18" charset="0"/>
              </a:rPr>
              <a:t>kritik kazanımları </a:t>
            </a:r>
            <a:r>
              <a:rPr lang="tr-TR" sz="2000" dirty="0">
                <a:latin typeface="Times New Roman" pitchFamily="18" charset="0"/>
                <a:cs typeface="Times New Roman" pitchFamily="18" charset="0"/>
              </a:rPr>
              <a:t>kapsayabilir. Böylece, test planına uygun hazırlandığı takdirde kapsam geçerliği yüksek olacaktır.</a:t>
            </a:r>
          </a:p>
          <a:p>
            <a:pPr>
              <a:buNone/>
            </a:pPr>
            <a:r>
              <a:rPr lang="tr-TR" sz="2000" dirty="0">
                <a:latin typeface="Times New Roman" pitchFamily="18" charset="0"/>
                <a:cs typeface="Times New Roman" pitchFamily="18" charset="0"/>
              </a:rPr>
              <a:t>2. </a:t>
            </a:r>
            <a:r>
              <a:rPr lang="tr-TR" sz="2000" b="1" dirty="0">
                <a:latin typeface="Times New Roman" pitchFamily="18" charset="0"/>
                <a:cs typeface="Times New Roman" pitchFamily="18" charset="0"/>
              </a:rPr>
              <a:t>Objektif puanlama</a:t>
            </a:r>
          </a:p>
          <a:p>
            <a:pPr>
              <a:buNone/>
            </a:pPr>
            <a:r>
              <a:rPr lang="tr-TR" sz="2000" dirty="0">
                <a:latin typeface="Times New Roman" pitchFamily="18" charset="0"/>
                <a:cs typeface="Times New Roman" pitchFamily="18" charset="0"/>
              </a:rPr>
              <a:t>3. İyi yazıldığı sürece </a:t>
            </a:r>
            <a:r>
              <a:rPr lang="tr-TR" sz="2000" b="1" dirty="0">
                <a:latin typeface="Times New Roman" pitchFamily="18" charset="0"/>
                <a:cs typeface="Times New Roman" pitchFamily="18" charset="0"/>
              </a:rPr>
              <a:t>üst düzey zihinsel becerileri </a:t>
            </a:r>
            <a:r>
              <a:rPr lang="tr-TR" sz="2000" dirty="0">
                <a:latin typeface="Times New Roman" pitchFamily="18" charset="0"/>
                <a:cs typeface="Times New Roman" pitchFamily="18" charset="0"/>
              </a:rPr>
              <a:t>ölçebilir.</a:t>
            </a:r>
          </a:p>
          <a:p>
            <a:pPr>
              <a:buNone/>
            </a:pPr>
            <a:r>
              <a:rPr lang="tr-TR" sz="2000" dirty="0">
                <a:latin typeface="Times New Roman" pitchFamily="18" charset="0"/>
                <a:cs typeface="Times New Roman" pitchFamily="18" charset="0"/>
              </a:rPr>
              <a:t>4. Maliyeti düşük ve ulaşılabilirliği kolay bilgisayar yardımıyla hızlı puanlanabilmesi sayesinde</a:t>
            </a:r>
            <a:r>
              <a:rPr lang="tr-TR" sz="2000" b="1" dirty="0">
                <a:latin typeface="Times New Roman" pitchFamily="18" charset="0"/>
                <a:cs typeface="Times New Roman" pitchFamily="18" charset="0"/>
              </a:rPr>
              <a:t>, madde analizi ve öğrenciye geribildirim verilmesi</a:t>
            </a:r>
            <a:r>
              <a:rPr lang="tr-TR" sz="2000" dirty="0">
                <a:latin typeface="Times New Roman" pitchFamily="18" charset="0"/>
                <a:cs typeface="Times New Roman" pitchFamily="18" charset="0"/>
              </a:rPr>
              <a:t> daha hızlıdır.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a:bodyPr>
          <a:lstStyle/>
          <a:p>
            <a:pPr>
              <a:buNone/>
            </a:pPr>
            <a:r>
              <a:rPr lang="tr-TR" sz="2000" b="1" dirty="0">
                <a:latin typeface="Times New Roman" pitchFamily="18" charset="0"/>
                <a:cs typeface="Times New Roman" pitchFamily="18" charset="0"/>
              </a:rPr>
              <a:t>   Çoktan Seçmeli Maddenin Sınırlı Yönleri:</a:t>
            </a:r>
          </a:p>
          <a:p>
            <a:pPr marL="596646" indent="-514350">
              <a:buAutoNum type="arabicPeriod"/>
            </a:pPr>
            <a:r>
              <a:rPr lang="tr-TR" sz="2000" dirty="0">
                <a:latin typeface="Times New Roman" pitchFamily="18" charset="0"/>
                <a:cs typeface="Times New Roman" pitchFamily="18" charset="0"/>
              </a:rPr>
              <a:t>Yazma ve yaratıcı düşünme </a:t>
            </a:r>
            <a:r>
              <a:rPr lang="tr-TR" sz="2000" b="1" dirty="0">
                <a:latin typeface="Times New Roman" pitchFamily="18" charset="0"/>
                <a:cs typeface="Times New Roman" pitchFamily="18" charset="0"/>
              </a:rPr>
              <a:t>gibi üst düzey becerilerin ölçülmesine </a:t>
            </a:r>
            <a:r>
              <a:rPr lang="tr-TR" sz="2000" dirty="0">
                <a:latin typeface="Times New Roman" pitchFamily="18" charset="0"/>
                <a:cs typeface="Times New Roman" pitchFamily="18" charset="0"/>
              </a:rPr>
              <a:t>uygun değil.</a:t>
            </a:r>
          </a:p>
          <a:p>
            <a:pPr marL="596646" indent="-514350">
              <a:buAutoNum type="arabicPeriod"/>
            </a:pPr>
            <a:r>
              <a:rPr lang="tr-TR" sz="2000" dirty="0">
                <a:latin typeface="Times New Roman" pitchFamily="18" charset="0"/>
                <a:cs typeface="Times New Roman" pitchFamily="18" charset="0"/>
              </a:rPr>
              <a:t>Makul, mantıklı, madde köküyle ilgili, öğrencilerdeki yaygın yanlış yanıtları temsil eden seçenek yazmak </a:t>
            </a:r>
            <a:r>
              <a:rPr lang="tr-TR" sz="2000" b="1" dirty="0">
                <a:latin typeface="Times New Roman" pitchFamily="18" charset="0"/>
                <a:cs typeface="Times New Roman" pitchFamily="18" charset="0"/>
              </a:rPr>
              <a:t>uzmanlık ve deneyim </a:t>
            </a:r>
            <a:r>
              <a:rPr lang="tr-TR" sz="2000" dirty="0">
                <a:latin typeface="Times New Roman" pitchFamily="18" charset="0"/>
                <a:cs typeface="Times New Roman" pitchFamily="18" charset="0"/>
              </a:rPr>
              <a:t>gerektirir.</a:t>
            </a:r>
          </a:p>
          <a:p>
            <a:pPr marL="596646" indent="-514350">
              <a:buAutoNum type="arabicPeriod"/>
            </a:pPr>
            <a:r>
              <a:rPr lang="tr-TR" sz="2000" b="1" dirty="0">
                <a:latin typeface="Times New Roman" pitchFamily="18" charset="0"/>
                <a:cs typeface="Times New Roman" pitchFamily="18" charset="0"/>
              </a:rPr>
              <a:t>Şans başarısı vardır</a:t>
            </a:r>
            <a:r>
              <a:rPr lang="tr-TR" sz="2000" dirty="0">
                <a:latin typeface="Times New Roman" pitchFamily="18" charset="0"/>
                <a:cs typeface="Times New Roman" pitchFamily="18" charset="0"/>
              </a:rPr>
              <a:t>, ancak doğru-yanlış türü maddelere göre daha düşüktür. Bu da bazen avantaj olarak görülmektedir. (Haladyna, 1997; Sax, 1997; Kubizh ve Borich, 2003)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609600"/>
            <a:ext cx="3259162" cy="523220"/>
          </a:xfrm>
          <a:prstGeom prst="rect">
            <a:avLst/>
          </a:prstGeom>
          <a:noFill/>
        </p:spPr>
        <p:txBody>
          <a:bodyPr wrap="none" rtlCol="0">
            <a:spAutoFit/>
          </a:bodyPr>
          <a:lstStyle/>
          <a:p>
            <a:r>
              <a:rPr lang="tr-TR" sz="2800" b="1" dirty="0">
                <a:latin typeface="Times New Roman" pitchFamily="18" charset="0"/>
                <a:cs typeface="Times New Roman" pitchFamily="18" charset="0"/>
              </a:rPr>
              <a:t>MADDE TÜRLERİ</a:t>
            </a:r>
          </a:p>
        </p:txBody>
      </p:sp>
      <p:sp>
        <p:nvSpPr>
          <p:cNvPr id="5" name="TextBox 4"/>
          <p:cNvSpPr txBox="1"/>
          <p:nvPr/>
        </p:nvSpPr>
        <p:spPr>
          <a:xfrm>
            <a:off x="1295400" y="1524000"/>
            <a:ext cx="2930482" cy="523220"/>
          </a:xfrm>
          <a:prstGeom prst="rect">
            <a:avLst/>
          </a:prstGeom>
          <a:noFill/>
        </p:spPr>
        <p:txBody>
          <a:bodyPr wrap="none" rtlCol="0">
            <a:spAutoFit/>
          </a:bodyPr>
          <a:lstStyle/>
          <a:p>
            <a:r>
              <a:rPr lang="tr-TR" sz="2800" b="1" dirty="0">
                <a:latin typeface="Times New Roman" pitchFamily="18" charset="0"/>
                <a:cs typeface="Times New Roman" pitchFamily="18" charset="0"/>
              </a:rPr>
              <a:t>Seçme Gerektiren</a:t>
            </a:r>
          </a:p>
        </p:txBody>
      </p:sp>
      <p:sp>
        <p:nvSpPr>
          <p:cNvPr id="6" name="Content Placeholder 5"/>
          <p:cNvSpPr txBox="1">
            <a:spLocks noGrp="1"/>
          </p:cNvSpPr>
          <p:nvPr>
            <p:ph idx="1"/>
          </p:nvPr>
        </p:nvSpPr>
        <p:spPr>
          <a:xfrm>
            <a:off x="6324600" y="1524000"/>
            <a:ext cx="1794081" cy="523220"/>
          </a:xfrm>
          <a:prstGeom prst="rect">
            <a:avLst/>
          </a:prstGeom>
          <a:noFill/>
        </p:spPr>
        <p:txBody>
          <a:bodyPr wrap="none" rtlCol="0">
            <a:spAutoFit/>
          </a:bodyPr>
          <a:lstStyle/>
          <a:p>
            <a:pPr>
              <a:buNone/>
            </a:pPr>
            <a:r>
              <a:rPr lang="tr-TR" sz="2800" b="1" dirty="0">
                <a:latin typeface="Times New Roman" pitchFamily="18" charset="0"/>
                <a:cs typeface="Times New Roman" pitchFamily="18" charset="0"/>
              </a:rPr>
              <a:t>Açık Uçlu</a:t>
            </a:r>
          </a:p>
        </p:txBody>
      </p:sp>
      <p:sp>
        <p:nvSpPr>
          <p:cNvPr id="7" name="TextBox 6"/>
          <p:cNvSpPr txBox="1"/>
          <p:nvPr/>
        </p:nvSpPr>
        <p:spPr>
          <a:xfrm>
            <a:off x="990600" y="2743200"/>
            <a:ext cx="1074333" cy="830997"/>
          </a:xfrm>
          <a:prstGeom prst="rect">
            <a:avLst/>
          </a:prstGeom>
          <a:noFill/>
        </p:spPr>
        <p:txBody>
          <a:bodyPr wrap="none" rtlCol="0">
            <a:spAutoFit/>
          </a:bodyPr>
          <a:lstStyle/>
          <a:p>
            <a:r>
              <a:rPr lang="tr-TR" sz="2400" dirty="0">
                <a:latin typeface="Times New Roman" pitchFamily="18" charset="0"/>
                <a:cs typeface="Times New Roman" pitchFamily="18" charset="0"/>
              </a:rPr>
              <a:t>Doğru-</a:t>
            </a:r>
          </a:p>
          <a:p>
            <a:r>
              <a:rPr lang="tr-TR" sz="2400" dirty="0">
                <a:latin typeface="Times New Roman" pitchFamily="18" charset="0"/>
                <a:cs typeface="Times New Roman" pitchFamily="18" charset="0"/>
              </a:rPr>
              <a:t>Yanlış</a:t>
            </a:r>
          </a:p>
        </p:txBody>
      </p:sp>
      <p:sp>
        <p:nvSpPr>
          <p:cNvPr id="8" name="TextBox 7"/>
          <p:cNvSpPr txBox="1"/>
          <p:nvPr/>
        </p:nvSpPr>
        <p:spPr>
          <a:xfrm>
            <a:off x="2286000" y="2819400"/>
            <a:ext cx="1481496" cy="461665"/>
          </a:xfrm>
          <a:prstGeom prst="rect">
            <a:avLst/>
          </a:prstGeom>
          <a:noFill/>
        </p:spPr>
        <p:txBody>
          <a:bodyPr wrap="none" rtlCol="0">
            <a:spAutoFit/>
          </a:bodyPr>
          <a:lstStyle/>
          <a:p>
            <a:r>
              <a:rPr lang="tr-TR" sz="2400" dirty="0">
                <a:latin typeface="Times New Roman" pitchFamily="18" charset="0"/>
                <a:cs typeface="Times New Roman" pitchFamily="18" charset="0"/>
              </a:rPr>
              <a:t>Eşleştirme</a:t>
            </a:r>
          </a:p>
        </p:txBody>
      </p:sp>
      <p:sp>
        <p:nvSpPr>
          <p:cNvPr id="9" name="TextBox 8"/>
          <p:cNvSpPr txBox="1"/>
          <p:nvPr/>
        </p:nvSpPr>
        <p:spPr>
          <a:xfrm>
            <a:off x="3962400" y="2667000"/>
            <a:ext cx="1192955" cy="830997"/>
          </a:xfrm>
          <a:prstGeom prst="rect">
            <a:avLst/>
          </a:prstGeom>
          <a:noFill/>
        </p:spPr>
        <p:txBody>
          <a:bodyPr wrap="none" rtlCol="0">
            <a:spAutoFit/>
          </a:bodyPr>
          <a:lstStyle/>
          <a:p>
            <a:r>
              <a:rPr lang="tr-TR" sz="2400" dirty="0">
                <a:latin typeface="Times New Roman" pitchFamily="18" charset="0"/>
                <a:cs typeface="Times New Roman" pitchFamily="18" charset="0"/>
              </a:rPr>
              <a:t>Çoktan </a:t>
            </a:r>
          </a:p>
          <a:p>
            <a:r>
              <a:rPr lang="tr-TR" sz="2400" dirty="0">
                <a:latin typeface="Times New Roman" pitchFamily="18" charset="0"/>
                <a:cs typeface="Times New Roman" pitchFamily="18" charset="0"/>
              </a:rPr>
              <a:t>Seçmeli</a:t>
            </a:r>
          </a:p>
        </p:txBody>
      </p:sp>
      <p:sp>
        <p:nvSpPr>
          <p:cNvPr id="10" name="Content Placeholder 5"/>
          <p:cNvSpPr txBox="1">
            <a:spLocks/>
          </p:cNvSpPr>
          <p:nvPr/>
        </p:nvSpPr>
        <p:spPr>
          <a:xfrm>
            <a:off x="5562600" y="2743200"/>
            <a:ext cx="1925014" cy="1354217"/>
          </a:xfrm>
          <a:prstGeom prst="rect">
            <a:avLst/>
          </a:prstGeom>
          <a:noFill/>
        </p:spPr>
        <p:txBody>
          <a:bodyPr wrap="none" rtlCol="0">
            <a:sp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tr-TR" sz="2400" dirty="0">
                <a:latin typeface="Times New Roman" pitchFamily="18" charset="0"/>
                <a:cs typeface="Times New Roman" pitchFamily="18" charset="0"/>
              </a:rPr>
              <a:t>Yanıtı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tr-TR" sz="2400" dirty="0">
                <a:latin typeface="Times New Roman" pitchFamily="18" charset="0"/>
                <a:cs typeface="Times New Roman" pitchFamily="18" charset="0"/>
              </a:rPr>
              <a:t>Sınırlı</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(Kısa</a:t>
            </a:r>
            <a:r>
              <a:rPr kumimoji="0" lang="tr-TR" sz="2400" b="0" i="0" u="none" strike="noStrike" kern="1200" cap="none" spc="0" normalizeH="0" noProof="0" dirty="0">
                <a:ln>
                  <a:noFill/>
                </a:ln>
                <a:solidFill>
                  <a:schemeClr val="tx1"/>
                </a:solidFill>
                <a:effectLst/>
                <a:uLnTx/>
                <a:uFillTx/>
                <a:latin typeface="Times New Roman" pitchFamily="18" charset="0"/>
                <a:cs typeface="Times New Roman" pitchFamily="18" charset="0"/>
              </a:rPr>
              <a:t> Yanıtlı)</a:t>
            </a:r>
            <a:endPar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1" name="Content Placeholder 5"/>
          <p:cNvSpPr txBox="1">
            <a:spLocks/>
          </p:cNvSpPr>
          <p:nvPr/>
        </p:nvSpPr>
        <p:spPr>
          <a:xfrm>
            <a:off x="7444304" y="2743200"/>
            <a:ext cx="1191352" cy="1354217"/>
          </a:xfrm>
          <a:prstGeom prst="rect">
            <a:avLst/>
          </a:prstGeom>
          <a:noFill/>
        </p:spPr>
        <p:txBody>
          <a:bodyPr wrap="none" rtlCol="0">
            <a:sp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Uzun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Yanıtlı</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tr-TR" sz="2400" dirty="0">
                <a:latin typeface="Times New Roman" pitchFamily="18" charset="0"/>
                <a:cs typeface="Times New Roman" pitchFamily="18" charset="0"/>
              </a:rPr>
              <a:t>(Essay)</a:t>
            </a:r>
            <a:endParaRPr kumimoji="0" lang="tr-TR"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3" name="Straight Arrow Connector 12"/>
          <p:cNvCxnSpPr/>
          <p:nvPr/>
        </p:nvCxnSpPr>
        <p:spPr>
          <a:xfrm flipH="1">
            <a:off x="3048000" y="1143000"/>
            <a:ext cx="838200" cy="38100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248400" y="1066800"/>
            <a:ext cx="838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447800" y="2057400"/>
            <a:ext cx="2286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95600" y="21336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62400" y="2057400"/>
            <a:ext cx="457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248400" y="2133600"/>
            <a:ext cx="381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72400" y="21336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lstStyle/>
          <a:p>
            <a:pPr>
              <a:buNone/>
            </a:pPr>
            <a:r>
              <a:rPr lang="tr-TR"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ÇOKTAN SEÇMELİ MADDELER</a:t>
            </a:r>
          </a:p>
          <a:p>
            <a:pPr>
              <a:buNone/>
            </a:pPr>
            <a:endParaRPr lang="tr-TR" b="1" dirty="0">
              <a:latin typeface="Times New Roman" pitchFamily="18" charset="0"/>
              <a:cs typeface="Times New Roman" pitchFamily="18" charset="0"/>
            </a:endParaRPr>
          </a:p>
          <a:p>
            <a:pPr>
              <a:buNone/>
            </a:pPr>
            <a:endParaRPr lang="tr-TR" b="1" dirty="0">
              <a:latin typeface="Times New Roman" pitchFamily="18" charset="0"/>
              <a:cs typeface="Times New Roman" pitchFamily="18" charset="0"/>
            </a:endParaRPr>
          </a:p>
          <a:p>
            <a:pPr>
              <a:buNone/>
            </a:pPr>
            <a:endParaRPr lang="tr-TR" sz="2000" b="1"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En yaygın kullanılan madde türüdür. Üç temel kısımdan oluşur:</a:t>
            </a:r>
          </a:p>
          <a:p>
            <a:pPr marL="596646" indent="-514350">
              <a:buFont typeface="+mj-lt"/>
              <a:buAutoNum type="arabicPeriod"/>
            </a:pPr>
            <a:r>
              <a:rPr lang="tr-TR" sz="2000" b="1" dirty="0">
                <a:latin typeface="Times New Roman" pitchFamily="18" charset="0"/>
                <a:cs typeface="Times New Roman" pitchFamily="18" charset="0"/>
              </a:rPr>
              <a:t>Madde kökü (genellikle soru cümlesi)</a:t>
            </a:r>
          </a:p>
          <a:p>
            <a:pPr marL="596646" indent="-514350">
              <a:buFont typeface="+mj-lt"/>
              <a:buAutoNum type="arabicPeriod"/>
            </a:pPr>
            <a:r>
              <a:rPr lang="tr-TR" sz="2000" b="1" dirty="0">
                <a:latin typeface="Times New Roman" pitchFamily="18" charset="0"/>
                <a:cs typeface="Times New Roman" pitchFamily="18" charset="0"/>
              </a:rPr>
              <a:t>Doğru yanıt (kelime, ifade ya da cümle)</a:t>
            </a:r>
          </a:p>
          <a:p>
            <a:pPr marL="596646" indent="-514350">
              <a:buFont typeface="+mj-lt"/>
              <a:buAutoNum type="arabicPeriod"/>
            </a:pPr>
            <a:r>
              <a:rPr lang="tr-TR" sz="2000" b="1" dirty="0">
                <a:latin typeface="Times New Roman" pitchFamily="18" charset="0"/>
                <a:cs typeface="Times New Roman" pitchFamily="18" charset="0"/>
              </a:rPr>
              <a:t>Çeldiriciler (sorunun mantıklı yanlış yanıtları)</a:t>
            </a:r>
          </a:p>
          <a:p>
            <a:pPr marL="82296" indent="0">
              <a:buNone/>
            </a:pPr>
            <a:endParaRPr lang="tr-TR" sz="2000" b="1" dirty="0">
              <a:latin typeface="Times New Roman" pitchFamily="18" charset="0"/>
              <a:cs typeface="Times New Roman" pitchFamily="18" charset="0"/>
            </a:endParaRPr>
          </a:p>
          <a:p>
            <a:pPr marL="82296" indent="0">
              <a:buNone/>
            </a:pPr>
            <a:r>
              <a:rPr lang="tr-TR" sz="2000" dirty="0">
                <a:latin typeface="Times New Roman" pitchFamily="18" charset="0"/>
                <a:cs typeface="Times New Roman" pitchFamily="18" charset="0"/>
              </a:rPr>
              <a:t>(Haladyna, 1997)</a:t>
            </a:r>
          </a:p>
          <a:p>
            <a:pPr marL="596646" indent="-514350">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buNone/>
            </a:pPr>
            <a:r>
              <a:rPr lang="tr-TR" sz="2000" b="1" dirty="0">
                <a:solidFill>
                  <a:srgbClr val="FF0000"/>
                </a:solidFill>
                <a:latin typeface="Times New Roman" pitchFamily="18" charset="0"/>
                <a:cs typeface="Times New Roman" pitchFamily="18" charset="0"/>
              </a:rPr>
              <a:t>Birkaç Önemli Nokta!</a:t>
            </a:r>
          </a:p>
          <a:p>
            <a:pPr>
              <a:buFont typeface="Arial" pitchFamily="34" charset="0"/>
              <a:buChar char="•"/>
            </a:pPr>
            <a:endParaRPr lang="tr-TR" sz="2000" dirty="0">
              <a:latin typeface="Times New Roman" pitchFamily="18" charset="0"/>
              <a:cs typeface="Times New Roman" pitchFamily="18" charset="0"/>
            </a:endParaRPr>
          </a:p>
          <a:p>
            <a:pPr>
              <a:buFont typeface="Arial" pitchFamily="34" charset="0"/>
              <a:buChar char="•"/>
            </a:pPr>
            <a:r>
              <a:rPr lang="tr-TR" sz="2000" dirty="0">
                <a:latin typeface="Times New Roman" pitchFamily="18" charset="0"/>
                <a:cs typeface="Times New Roman" pitchFamily="18" charset="0"/>
              </a:rPr>
              <a:t>Çeldiricilerin sayısı sınıf düzeyine göre değişir. Liselerde seçenek sayısı 5, </a:t>
            </a:r>
            <a:r>
              <a:rPr lang="tr-TR" sz="2000" b="1" dirty="0">
                <a:latin typeface="Times New Roman" pitchFamily="18" charset="0"/>
                <a:cs typeface="Times New Roman" pitchFamily="18" charset="0"/>
              </a:rPr>
              <a:t>ortaokulda 4</a:t>
            </a:r>
            <a:r>
              <a:rPr lang="tr-TR" sz="2000" dirty="0">
                <a:latin typeface="Times New Roman" pitchFamily="18" charset="0"/>
                <a:cs typeface="Times New Roman" pitchFamily="18" charset="0"/>
              </a:rPr>
              <a:t>, ilkokulda genellikle 3’tür. </a:t>
            </a:r>
          </a:p>
          <a:p>
            <a:pPr>
              <a:buFont typeface="Arial" pitchFamily="34" charset="0"/>
              <a:buChar char="•"/>
            </a:pPr>
            <a:r>
              <a:rPr lang="tr-TR" sz="2000" dirty="0">
                <a:latin typeface="Times New Roman" pitchFamily="18" charset="0"/>
                <a:cs typeface="Times New Roman" pitchFamily="18" charset="0"/>
              </a:rPr>
              <a:t>Çoktan seçmeli maddenin sınıf içi ölçmelerdeki kullanımına öğretmenlerin ilkokul üçüncü sınıftan önce yönelmemeleri beklenir.</a:t>
            </a:r>
          </a:p>
          <a:p>
            <a:pPr>
              <a:buFont typeface="Arial" pitchFamily="34" charset="0"/>
              <a:buChar char="•"/>
            </a:pPr>
            <a:r>
              <a:rPr lang="tr-TR" sz="2000" dirty="0">
                <a:latin typeface="Times New Roman" pitchFamily="18" charset="0"/>
                <a:cs typeface="Times New Roman" pitchFamily="18" charset="0"/>
              </a:rPr>
              <a:t>Bu madde türü, </a:t>
            </a:r>
            <a:r>
              <a:rPr lang="tr-TR" sz="2000" b="1" dirty="0">
                <a:latin typeface="Times New Roman" pitchFamily="18" charset="0"/>
                <a:cs typeface="Times New Roman" pitchFamily="18" charset="0"/>
              </a:rPr>
              <a:t>objektif madde türleri arasında en esnek olanıdır</a:t>
            </a:r>
            <a:r>
              <a:rPr lang="tr-TR" sz="2000" dirty="0">
                <a:latin typeface="Times New Roman" pitchFamily="18" charset="0"/>
                <a:cs typeface="Times New Roman" pitchFamily="18" charset="0"/>
              </a:rPr>
              <a:t>. Tekniğine uygun yazıldığında, yazılı anlatım, özgünlük ve yanıtları düzenleme becerileri hariç; </a:t>
            </a:r>
            <a:r>
              <a:rPr lang="tr-TR" sz="2000" b="1" dirty="0">
                <a:latin typeface="Times New Roman" pitchFamily="18" charset="0"/>
                <a:cs typeface="Times New Roman" pitchFamily="18" charset="0"/>
              </a:rPr>
              <a:t>sadece hatırlama düzeyinde değil, kavrama, yorumlama, uygulama, analiz gibi üst düzey zihinsel süreçlere karşılık gelen kağıt-kalem testleriyle ölçülebilen eğitim hedeflerinin çoğunu yoklamak için kullanılır.</a:t>
            </a:r>
            <a:r>
              <a:rPr lang="tr-TR" sz="2000" dirty="0">
                <a:latin typeface="Times New Roman" pitchFamily="18" charset="0"/>
                <a:cs typeface="Times New Roman" pitchFamily="18" charset="0"/>
              </a:rPr>
              <a:t> (Thorndike, 2005)</a:t>
            </a:r>
          </a:p>
          <a:p>
            <a:pPr>
              <a:buNone/>
            </a:pPr>
            <a:endParaRPr lang="tr-TR" dirty="0"/>
          </a:p>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pPr>
              <a:buNone/>
            </a:pPr>
            <a:r>
              <a:rPr lang="tr-TR" dirty="0">
                <a:latin typeface="Times New Roman" pitchFamily="18" charset="0"/>
                <a:cs typeface="Times New Roman" pitchFamily="18" charset="0"/>
              </a:rPr>
              <a:t>Çoktan seçmeli madde kullanım örnekleri:</a:t>
            </a:r>
          </a:p>
          <a:p>
            <a:pPr>
              <a:buNone/>
            </a:pPr>
            <a:endParaRPr lang="tr-TR"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600200" y="914400"/>
          <a:ext cx="7010400" cy="5760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58478">
                <a:tc>
                  <a:txBody>
                    <a:bodyPr/>
                    <a:lstStyle/>
                    <a:p>
                      <a:r>
                        <a:rPr lang="tr-TR" dirty="0">
                          <a:latin typeface="Times New Roman" pitchFamily="18" charset="0"/>
                          <a:cs typeface="Times New Roman" pitchFamily="18" charset="0"/>
                        </a:rPr>
                        <a:t>Öğrenci davranışı</a:t>
                      </a:r>
                    </a:p>
                  </a:txBody>
                  <a:tcPr/>
                </a:tc>
                <a:tc>
                  <a:txBody>
                    <a:bodyPr/>
                    <a:lstStyle/>
                    <a:p>
                      <a:r>
                        <a:rPr lang="tr-TR" dirty="0">
                          <a:latin typeface="Times New Roman" pitchFamily="18" charset="0"/>
                          <a:cs typeface="Times New Roman" pitchFamily="18" charset="0"/>
                        </a:rPr>
                        <a:t>Madde kökü örneği</a:t>
                      </a:r>
                    </a:p>
                  </a:txBody>
                  <a:tcPr/>
                </a:tc>
                <a:extLst>
                  <a:ext uri="{0D108BD9-81ED-4DB2-BD59-A6C34878D82A}">
                    <a16:rowId xmlns:a16="http://schemas.microsoft.com/office/drawing/2014/main" val="10000"/>
                  </a:ext>
                </a:extLst>
              </a:tr>
              <a:tr h="618741">
                <a:tc>
                  <a:txBody>
                    <a:bodyPr/>
                    <a:lstStyle/>
                    <a:p>
                      <a:r>
                        <a:rPr lang="tr-TR" dirty="0">
                          <a:latin typeface="Times New Roman" pitchFamily="18" charset="0"/>
                          <a:cs typeface="Times New Roman" pitchFamily="18" charset="0"/>
                        </a:rPr>
                        <a:t>Hatırlama </a:t>
                      </a:r>
                    </a:p>
                  </a:txBody>
                  <a:tcPr/>
                </a:tc>
                <a:tc>
                  <a:txBody>
                    <a:bodyPr/>
                    <a:lstStyle/>
                    <a:p>
                      <a:r>
                        <a:rPr lang="tr-TR" dirty="0">
                          <a:latin typeface="Times New Roman" pitchFamily="18" charset="0"/>
                          <a:cs typeface="Times New Roman" pitchFamily="18" charset="0"/>
                        </a:rPr>
                        <a:t>Açelya bitkisinin yetişme</a:t>
                      </a:r>
                      <a:r>
                        <a:rPr lang="tr-TR" baseline="0" dirty="0">
                          <a:latin typeface="Times New Roman" pitchFamily="18" charset="0"/>
                          <a:cs typeface="Times New Roman" pitchFamily="18" charset="0"/>
                        </a:rPr>
                        <a:t> koşulları nelerdir?</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18741">
                <a:tc>
                  <a:txBody>
                    <a:bodyPr/>
                    <a:lstStyle/>
                    <a:p>
                      <a:r>
                        <a:rPr lang="tr-TR" dirty="0">
                          <a:latin typeface="Times New Roman" pitchFamily="18" charset="0"/>
                          <a:cs typeface="Times New Roman" pitchFamily="18" charset="0"/>
                        </a:rPr>
                        <a:t>Kavrama </a:t>
                      </a:r>
                    </a:p>
                  </a:txBody>
                  <a:tcPr/>
                </a:tc>
                <a:tc>
                  <a:txBody>
                    <a:bodyPr/>
                    <a:lstStyle/>
                    <a:p>
                      <a:r>
                        <a:rPr lang="tr-TR" dirty="0">
                          <a:latin typeface="Times New Roman" pitchFamily="18" charset="0"/>
                          <a:cs typeface="Times New Roman" pitchFamily="18" charset="0"/>
                        </a:rPr>
                        <a:t>Açelyayı</a:t>
                      </a:r>
                      <a:r>
                        <a:rPr lang="tr-TR" baseline="0" dirty="0">
                          <a:latin typeface="Times New Roman" pitchFamily="18" charset="0"/>
                          <a:cs typeface="Times New Roman" pitchFamily="18" charset="0"/>
                        </a:rPr>
                        <a:t>, baharda çiçek açan diğer bitkilerden ayıran nedir?</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49092">
                <a:tc>
                  <a:txBody>
                    <a:bodyPr/>
                    <a:lstStyle/>
                    <a:p>
                      <a:r>
                        <a:rPr lang="tr-TR" dirty="0">
                          <a:latin typeface="Times New Roman" pitchFamily="18" charset="0"/>
                          <a:cs typeface="Times New Roman" pitchFamily="18" charset="0"/>
                        </a:rPr>
                        <a:t>Eleştirel düşünme (yordama)</a:t>
                      </a:r>
                    </a:p>
                  </a:txBody>
                  <a:tcPr/>
                </a:tc>
                <a:tc>
                  <a:txBody>
                    <a:bodyPr/>
                    <a:lstStyle/>
                    <a:p>
                      <a:r>
                        <a:rPr lang="tr-TR" dirty="0">
                          <a:latin typeface="Times New Roman" pitchFamily="18" charset="0"/>
                          <a:cs typeface="Times New Roman" pitchFamily="18" charset="0"/>
                        </a:rPr>
                        <a:t>Bir açelya bitkisi, yüksek oranda alkalin ve düşük oranda asit içeren bitki besinine maruz kalırsa</a:t>
                      </a:r>
                      <a:r>
                        <a:rPr lang="tr-TR" baseline="0" dirty="0">
                          <a:latin typeface="Times New Roman" pitchFamily="18" charset="0"/>
                          <a:cs typeface="Times New Roman" pitchFamily="18" charset="0"/>
                        </a:rPr>
                        <a:t> ne olur?</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149092">
                <a:tc>
                  <a:txBody>
                    <a:bodyPr/>
                    <a:lstStyle/>
                    <a:p>
                      <a:r>
                        <a:rPr lang="tr-TR" dirty="0">
                          <a:latin typeface="Times New Roman" pitchFamily="18" charset="0"/>
                          <a:cs typeface="Times New Roman" pitchFamily="18" charset="0"/>
                        </a:rPr>
                        <a:t>Eleştirel düşünme (değerlendirme)</a:t>
                      </a:r>
                    </a:p>
                  </a:txBody>
                  <a:tcPr/>
                </a:tc>
                <a:tc>
                  <a:txBody>
                    <a:bodyPr/>
                    <a:lstStyle/>
                    <a:p>
                      <a:r>
                        <a:rPr lang="tr-TR" dirty="0">
                          <a:latin typeface="Times New Roman" pitchFamily="18" charset="0"/>
                          <a:cs typeface="Times New Roman" pitchFamily="18" charset="0"/>
                        </a:rPr>
                        <a:t>Yüksek asitli toprak verilen ve yollık yaklaşık</a:t>
                      </a:r>
                      <a:r>
                        <a:rPr lang="tr-TR" baseline="0" dirty="0">
                          <a:latin typeface="Times New Roman" pitchFamily="18" charset="0"/>
                          <a:cs typeface="Times New Roman" pitchFamily="18" charset="0"/>
                        </a:rPr>
                        <a:t> 1 metreküp yağış alan açelya bitkisi için en etkili bitki besini ne olur?</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1592256">
                <a:tc>
                  <a:txBody>
                    <a:bodyPr/>
                    <a:lstStyle/>
                    <a:p>
                      <a:r>
                        <a:rPr lang="tr-TR" dirty="0">
                          <a:latin typeface="Times New Roman" pitchFamily="18" charset="0"/>
                          <a:cs typeface="Times New Roman" pitchFamily="18" charset="0"/>
                        </a:rPr>
                        <a:t>Problem çözme</a:t>
                      </a:r>
                    </a:p>
                  </a:txBody>
                  <a:tcPr/>
                </a:tc>
                <a:tc>
                  <a:txBody>
                    <a:bodyPr/>
                    <a:lstStyle/>
                    <a:p>
                      <a:r>
                        <a:rPr lang="tr-TR" dirty="0">
                          <a:latin typeface="Times New Roman" pitchFamily="18" charset="0"/>
                          <a:cs typeface="Times New Roman" pitchFamily="18" charset="0"/>
                        </a:rPr>
                        <a:t>Açelyanız, evinizin saçak altında tam gölgede dikilmiş</a:t>
                      </a:r>
                      <a:r>
                        <a:rPr lang="tr-TR" baseline="0" dirty="0">
                          <a:latin typeface="Times New Roman" pitchFamily="18" charset="0"/>
                          <a:cs typeface="Times New Roman" pitchFamily="18" charset="0"/>
                        </a:rPr>
                        <a:t> olsun. Yaprakları sararmış ve bitkide iki yılda çok az bir büyüme gözlenmiş. Bu sorun için en iyi çözüm yolu nedir?</a:t>
                      </a:r>
                      <a:endParaRPr lang="tr-TR"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lstStyle/>
          <a:p>
            <a:pPr>
              <a:buNone/>
            </a:pPr>
            <a:r>
              <a:rPr lang="tr-TR" b="1" dirty="0">
                <a:latin typeface="Times New Roman" pitchFamily="18" charset="0"/>
                <a:cs typeface="Times New Roman" pitchFamily="18" charset="0"/>
              </a:rPr>
              <a:t>  </a:t>
            </a:r>
            <a:r>
              <a:rPr lang="tr-TR"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Çoktan Seçmeli Madde Hazırlama İlkeleri:</a:t>
            </a:r>
          </a:p>
          <a:p>
            <a:pPr>
              <a:buNone/>
            </a:pPr>
            <a:endParaRPr lang="tr-TR" sz="2000" b="1" dirty="0">
              <a:latin typeface="Times New Roman" pitchFamily="18" charset="0"/>
              <a:cs typeface="Times New Roman" pitchFamily="18" charset="0"/>
            </a:endParaRPr>
          </a:p>
          <a:p>
            <a:pPr marL="596646" indent="-514350">
              <a:buAutoNum type="arabicPeriod"/>
            </a:pPr>
            <a:r>
              <a:rPr lang="tr-TR" sz="2000" i="1" dirty="0">
                <a:latin typeface="Times New Roman" pitchFamily="18" charset="0"/>
                <a:cs typeface="Times New Roman" pitchFamily="18" charset="0"/>
              </a:rPr>
              <a:t>Madde kökü, </a:t>
            </a:r>
            <a:r>
              <a:rPr lang="tr-TR" sz="2000" b="1" i="1" dirty="0">
                <a:latin typeface="Times New Roman" pitchFamily="18" charset="0"/>
                <a:cs typeface="Times New Roman" pitchFamily="18" charset="0"/>
              </a:rPr>
              <a:t>yanıtlanacak problemin ne olduğunu</a:t>
            </a:r>
            <a:r>
              <a:rPr lang="tr-TR" sz="2000" i="1" dirty="0">
                <a:latin typeface="Times New Roman" pitchFamily="18" charset="0"/>
                <a:cs typeface="Times New Roman" pitchFamily="18" charset="0"/>
              </a:rPr>
              <a:t> açıkça ifade etmelidir.</a:t>
            </a:r>
          </a:p>
          <a:p>
            <a:pPr marL="596646" indent="-514350">
              <a:buNone/>
            </a:pPr>
            <a:endParaRPr lang="tr-TR" sz="2000" i="1" dirty="0">
              <a:latin typeface="Times New Roman" pitchFamily="18" charset="0"/>
              <a:cs typeface="Times New Roman" pitchFamily="18" charset="0"/>
            </a:endParaRPr>
          </a:p>
          <a:p>
            <a:pPr marL="596646" indent="-514350">
              <a:buNone/>
            </a:pPr>
            <a:endParaRPr lang="tr-TR" sz="2000" i="1" dirty="0">
              <a:latin typeface="Times New Roman" pitchFamily="18" charset="0"/>
              <a:cs typeface="Times New Roman" pitchFamily="18" charset="0"/>
            </a:endParaRPr>
          </a:p>
          <a:p>
            <a:pPr marL="596646" indent="-514350">
              <a:buNone/>
            </a:pPr>
            <a:r>
              <a:rPr lang="tr-TR" sz="2000" i="1" dirty="0">
                <a:latin typeface="Times New Roman" pitchFamily="18" charset="0"/>
                <a:cs typeface="Times New Roman" pitchFamily="18" charset="0"/>
              </a:rPr>
              <a:t>2.  Seçeneklerde </a:t>
            </a:r>
            <a:r>
              <a:rPr lang="tr-TR" sz="2000" b="1" i="1" dirty="0">
                <a:latin typeface="Times New Roman" pitchFamily="18" charset="0"/>
                <a:cs typeface="Times New Roman" pitchFamily="18" charset="0"/>
              </a:rPr>
              <a:t>tekrarlanan ifadeler</a:t>
            </a:r>
            <a:r>
              <a:rPr lang="tr-TR" sz="2000" i="1" dirty="0">
                <a:latin typeface="Times New Roman" pitchFamily="18" charset="0"/>
                <a:cs typeface="Times New Roman" pitchFamily="18" charset="0"/>
              </a:rPr>
              <a:t>den kaçınılmalıdır. Böylelikle, okuma, anlama ve yanıtlama kolaylaşacaktır.</a:t>
            </a:r>
          </a:p>
          <a:p>
            <a:pPr marL="596646" indent="-514350">
              <a:buNone/>
            </a:pPr>
            <a:endParaRPr lang="tr-T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RDAR\Downloads\IMG_1219.JPG"/>
          <p:cNvPicPr>
            <a:picLocks noGrp="1" noChangeAspect="1" noChangeArrowheads="1"/>
          </p:cNvPicPr>
          <p:nvPr>
            <p:ph idx="1"/>
          </p:nvPr>
        </p:nvPicPr>
        <p:blipFill>
          <a:blip r:embed="rId2" cstate="print"/>
          <a:stretch>
            <a:fillRect/>
          </a:stretch>
        </p:blipFill>
        <p:spPr bwMode="auto">
          <a:xfrm>
            <a:off x="609600" y="457200"/>
            <a:ext cx="8100026" cy="601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04800"/>
            <a:ext cx="7498080" cy="5791200"/>
          </a:xfrm>
        </p:spPr>
        <p:txBody>
          <a:bodyPr>
            <a:normAutofit/>
          </a:bodyPr>
          <a:lstStyle/>
          <a:p>
            <a:pPr>
              <a:buNone/>
            </a:pPr>
            <a:r>
              <a:rPr lang="tr-TR" sz="2000" dirty="0">
                <a:latin typeface="Times New Roman" pitchFamily="18" charset="0"/>
                <a:cs typeface="Times New Roman" pitchFamily="18" charset="0"/>
              </a:rPr>
              <a:t>3. </a:t>
            </a:r>
            <a:r>
              <a:rPr lang="tr-TR" sz="2000" i="1" dirty="0">
                <a:latin typeface="Times New Roman" pitchFamily="18" charset="0"/>
                <a:cs typeface="Times New Roman" pitchFamily="18" charset="0"/>
              </a:rPr>
              <a:t>Madde kökünde sadece problemi açık ve anlaşılır hale getirecek bir materyal (</a:t>
            </a:r>
            <a:r>
              <a:rPr lang="tr-TR" sz="2000" b="1" i="1" dirty="0">
                <a:latin typeface="Times New Roman" pitchFamily="18" charset="0"/>
                <a:cs typeface="Times New Roman" pitchFamily="18" charset="0"/>
              </a:rPr>
              <a:t>yazılı, görsel ya da her ikisi birden</a:t>
            </a:r>
            <a:r>
              <a:rPr lang="tr-TR" sz="2000" i="1" dirty="0">
                <a:latin typeface="Times New Roman" pitchFamily="18" charset="0"/>
                <a:cs typeface="Times New Roman" pitchFamily="18" charset="0"/>
              </a:rPr>
              <a:t>) kullanılmalıdır. </a:t>
            </a:r>
          </a:p>
          <a:p>
            <a:pPr>
              <a:buNone/>
            </a:pPr>
            <a:r>
              <a:rPr lang="tr-TR" sz="2000" dirty="0">
                <a:latin typeface="Times New Roman" pitchFamily="18" charset="0"/>
                <a:cs typeface="Times New Roman" pitchFamily="18" charset="0"/>
              </a:rPr>
              <a:t>      Madde kökünde verilen uzun sözel anlatım içeren, öğretim hedefleriyle uyuşmayan ve problemin anlaşılırlığına hizmet etmeyen metin ya da görsel materyal kullanımı, testin etkililiğini ve etkinliğini olumsuz etkiler. Materyale özgü becerilerin karışmasına yol açacağı için testin geçerliğine zarar verir.</a:t>
            </a:r>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2750</TotalTime>
  <Words>1017</Words>
  <Application>Microsoft Office PowerPoint</Application>
  <PresentationFormat>Ekran Gösterisi (4:3)</PresentationFormat>
  <Paragraphs>104</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Century Gothic</vt:lpstr>
      <vt:lpstr>Times New Roman</vt:lpstr>
      <vt:lpstr>Wingdings 2</vt:lpstr>
      <vt:lpstr>Wingdings 3</vt:lpstr>
      <vt:lpstr>Duman</vt:lpstr>
      <vt:lpstr>PowerPoint Sunusu</vt:lpstr>
      <vt:lpstr>Açık Uçlu Soru Yazma ve Ölçme Değerlendirme Teknikleri Semineri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TESTLERDE KULLANILACAK MADDE TÜRLERİ, HAZIRLAMA İLKELERİ VE PUANLAMASI</dc:title>
  <dc:creator>ZÜHRE YAKAR</dc:creator>
  <cp:lastModifiedBy>Buket KAYMAK</cp:lastModifiedBy>
  <cp:revision>173</cp:revision>
  <dcterms:created xsi:type="dcterms:W3CDTF">2006-08-16T00:00:00Z</dcterms:created>
  <dcterms:modified xsi:type="dcterms:W3CDTF">2017-12-21T17:47:25Z</dcterms:modified>
</cp:coreProperties>
</file>