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86"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3" r:id="rId30"/>
    <p:sldId id="284"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82" autoAdjust="0"/>
    <p:restoredTop sz="94660"/>
  </p:normalViewPr>
  <p:slideViewPr>
    <p:cSldViewPr snapToGrid="0">
      <p:cViewPr>
        <p:scale>
          <a:sx n="170" d="100"/>
          <a:sy n="170" d="100"/>
        </p:scale>
        <p:origin x="1736"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3F9E3C-B3CD-488F-94B0-B32442C4D3F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tr-TR"/>
        </a:p>
      </dgm:t>
    </dgm:pt>
    <dgm:pt modelId="{5D5A5C77-ACEF-4393-A986-5C3A96457BFE}">
      <dgm:prSet phldrT="[Metin]" custT="1"/>
      <dgm:spPr/>
      <dgm:t>
        <a:bodyPr/>
        <a:lstStyle/>
        <a:p>
          <a:r>
            <a:rPr lang="tr-TR" sz="4000" dirty="0"/>
            <a:t>11 ve 12.  Sınıflar</a:t>
          </a:r>
        </a:p>
      </dgm:t>
    </dgm:pt>
    <dgm:pt modelId="{BC663222-5C4A-4BE9-BDFB-89629EF770D7}" type="parTrans" cxnId="{3E4CEB84-F929-4C81-B0B5-0DB56D018F7B}">
      <dgm:prSet/>
      <dgm:spPr/>
      <dgm:t>
        <a:bodyPr/>
        <a:lstStyle/>
        <a:p>
          <a:endParaRPr lang="tr-TR"/>
        </a:p>
      </dgm:t>
    </dgm:pt>
    <dgm:pt modelId="{243295CC-12D8-4FC3-B904-2A3F259249B3}" type="sibTrans" cxnId="{3E4CEB84-F929-4C81-B0B5-0DB56D018F7B}">
      <dgm:prSet/>
      <dgm:spPr/>
      <dgm:t>
        <a:bodyPr/>
        <a:lstStyle/>
        <a:p>
          <a:endParaRPr lang="tr-TR"/>
        </a:p>
      </dgm:t>
    </dgm:pt>
    <dgm:pt modelId="{A9D90CDF-7A70-43AA-BF93-E857CBD50DE5}">
      <dgm:prSet phldrT="[Metin]" custT="1"/>
      <dgm:spPr/>
      <dgm:t>
        <a:bodyPr/>
        <a:lstStyle/>
        <a:p>
          <a:pPr algn="l"/>
          <a:r>
            <a:rPr lang="tr-TR" sz="2400" b="1" dirty="0"/>
            <a:t>TÜRK DİLİ VE EDEBİYATI</a:t>
          </a:r>
        </a:p>
      </dgm:t>
    </dgm:pt>
    <dgm:pt modelId="{E6A84AC9-0594-4E1F-93FE-49A8879E2671}" type="parTrans" cxnId="{DC85BC6B-31C2-48BC-90E3-478D06C7B228}">
      <dgm:prSet/>
      <dgm:spPr/>
      <dgm:t>
        <a:bodyPr/>
        <a:lstStyle/>
        <a:p>
          <a:endParaRPr lang="tr-TR"/>
        </a:p>
      </dgm:t>
    </dgm:pt>
    <dgm:pt modelId="{B84F8172-F1EE-4E58-ACE8-2002BCF5FFBE}" type="sibTrans" cxnId="{DC85BC6B-31C2-48BC-90E3-478D06C7B228}">
      <dgm:prSet/>
      <dgm:spPr/>
      <dgm:t>
        <a:bodyPr/>
        <a:lstStyle/>
        <a:p>
          <a:endParaRPr lang="tr-TR"/>
        </a:p>
      </dgm:t>
    </dgm:pt>
    <dgm:pt modelId="{9471A1C9-8D4C-40DD-9A97-390E303EC237}">
      <dgm:prSet phldrT="[Metin]" custT="1"/>
      <dgm:spPr/>
      <dgm:t>
        <a:bodyPr/>
        <a:lstStyle/>
        <a:p>
          <a:pPr algn="l"/>
          <a:r>
            <a:rPr lang="tr-TR" sz="2400" b="1" dirty="0"/>
            <a:t>FEN BİLİMLERİ</a:t>
          </a:r>
        </a:p>
        <a:p>
          <a:pPr algn="l"/>
          <a:r>
            <a:rPr lang="tr-TR" sz="2400" b="1" dirty="0"/>
            <a:t>(Fizik-Kimya-Biyoloji)</a:t>
          </a:r>
        </a:p>
      </dgm:t>
    </dgm:pt>
    <dgm:pt modelId="{A64355BB-320B-472C-8D93-120DF6D99E11}" type="parTrans" cxnId="{AD5E525B-2B79-47D7-947C-B6C7417ECF63}">
      <dgm:prSet/>
      <dgm:spPr/>
      <dgm:t>
        <a:bodyPr/>
        <a:lstStyle/>
        <a:p>
          <a:endParaRPr lang="tr-TR"/>
        </a:p>
      </dgm:t>
    </dgm:pt>
    <dgm:pt modelId="{C153D4AD-74DE-44B1-82BF-F98F647574A4}" type="sibTrans" cxnId="{AD5E525B-2B79-47D7-947C-B6C7417ECF63}">
      <dgm:prSet/>
      <dgm:spPr/>
      <dgm:t>
        <a:bodyPr/>
        <a:lstStyle/>
        <a:p>
          <a:endParaRPr lang="tr-TR"/>
        </a:p>
      </dgm:t>
    </dgm:pt>
    <dgm:pt modelId="{199848F4-6158-450D-B4C4-6D6A79D4C961}">
      <dgm:prSet custT="1"/>
      <dgm:spPr/>
      <dgm:t>
        <a:bodyPr/>
        <a:lstStyle/>
        <a:p>
          <a:pPr algn="l"/>
          <a:r>
            <a:rPr lang="tr-TR" sz="2400" b="1" dirty="0"/>
            <a:t>MATEMATİK</a:t>
          </a:r>
          <a:endParaRPr lang="tr-TR" sz="2400" dirty="0"/>
        </a:p>
      </dgm:t>
    </dgm:pt>
    <dgm:pt modelId="{200A3F7A-666A-4FA0-A158-857C43071E2B}" type="parTrans" cxnId="{ED24F0A7-6CA0-4C73-8D95-3E165A00F0DE}">
      <dgm:prSet/>
      <dgm:spPr/>
      <dgm:t>
        <a:bodyPr/>
        <a:lstStyle/>
        <a:p>
          <a:endParaRPr lang="tr-TR"/>
        </a:p>
      </dgm:t>
    </dgm:pt>
    <dgm:pt modelId="{0722297F-8210-48C4-8F5A-5E2082A30CA5}" type="sibTrans" cxnId="{ED24F0A7-6CA0-4C73-8D95-3E165A00F0DE}">
      <dgm:prSet/>
      <dgm:spPr/>
      <dgm:t>
        <a:bodyPr/>
        <a:lstStyle/>
        <a:p>
          <a:endParaRPr lang="tr-TR"/>
        </a:p>
      </dgm:t>
    </dgm:pt>
    <dgm:pt modelId="{CEBA4910-6304-4E57-9DF3-31B5D997174A}" type="pres">
      <dgm:prSet presAssocID="{213F9E3C-B3CD-488F-94B0-B32442C4D3F7}" presName="diagram" presStyleCnt="0">
        <dgm:presLayoutVars>
          <dgm:chPref val="1"/>
          <dgm:dir/>
          <dgm:animOne val="branch"/>
          <dgm:animLvl val="lvl"/>
          <dgm:resizeHandles/>
        </dgm:presLayoutVars>
      </dgm:prSet>
      <dgm:spPr/>
    </dgm:pt>
    <dgm:pt modelId="{8F5B21B5-6C39-4395-9429-353F3765FBA0}" type="pres">
      <dgm:prSet presAssocID="{5D5A5C77-ACEF-4393-A986-5C3A96457BFE}" presName="root" presStyleCnt="0"/>
      <dgm:spPr/>
    </dgm:pt>
    <dgm:pt modelId="{06E086AC-DBEE-4ACB-BBE0-F85DCDA50685}" type="pres">
      <dgm:prSet presAssocID="{5D5A5C77-ACEF-4393-A986-5C3A96457BFE}" presName="rootComposite" presStyleCnt="0"/>
      <dgm:spPr/>
    </dgm:pt>
    <dgm:pt modelId="{8D27F960-2A69-4B44-B4E3-D2CEA61BDD68}" type="pres">
      <dgm:prSet presAssocID="{5D5A5C77-ACEF-4393-A986-5C3A96457BFE}" presName="rootText" presStyleLbl="node1" presStyleIdx="0" presStyleCnt="1" custScaleX="228767" custLinFactNeighborX="-28810" custLinFactNeighborY="-275"/>
      <dgm:spPr/>
    </dgm:pt>
    <dgm:pt modelId="{04B75918-6299-4E95-9E65-F59243395AF8}" type="pres">
      <dgm:prSet presAssocID="{5D5A5C77-ACEF-4393-A986-5C3A96457BFE}" presName="rootConnector" presStyleLbl="node1" presStyleIdx="0" presStyleCnt="1"/>
      <dgm:spPr/>
    </dgm:pt>
    <dgm:pt modelId="{86E704CE-B89B-442F-A5B8-A18F9E9142BD}" type="pres">
      <dgm:prSet presAssocID="{5D5A5C77-ACEF-4393-A986-5C3A96457BFE}" presName="childShape" presStyleCnt="0"/>
      <dgm:spPr/>
    </dgm:pt>
    <dgm:pt modelId="{21804E71-0183-4C98-A0A2-65E76862158D}" type="pres">
      <dgm:prSet presAssocID="{E6A84AC9-0594-4E1F-93FE-49A8879E2671}" presName="Name13" presStyleLbl="parChTrans1D2" presStyleIdx="0" presStyleCnt="3"/>
      <dgm:spPr/>
    </dgm:pt>
    <dgm:pt modelId="{8ED2502A-22AD-4D13-BE20-0E0289E68990}" type="pres">
      <dgm:prSet presAssocID="{A9D90CDF-7A70-43AA-BF93-E857CBD50DE5}" presName="childText" presStyleLbl="bgAcc1" presStyleIdx="0" presStyleCnt="3" custScaleX="228767">
        <dgm:presLayoutVars>
          <dgm:bulletEnabled val="1"/>
        </dgm:presLayoutVars>
      </dgm:prSet>
      <dgm:spPr/>
    </dgm:pt>
    <dgm:pt modelId="{9A214B98-5009-453D-9A21-036526BC6DA9}" type="pres">
      <dgm:prSet presAssocID="{A64355BB-320B-472C-8D93-120DF6D99E11}" presName="Name13" presStyleLbl="parChTrans1D2" presStyleIdx="1" presStyleCnt="3"/>
      <dgm:spPr/>
    </dgm:pt>
    <dgm:pt modelId="{15778609-3510-4D08-BEE3-3206E633FC88}" type="pres">
      <dgm:prSet presAssocID="{9471A1C9-8D4C-40DD-9A97-390E303EC237}" presName="childText" presStyleLbl="bgAcc1" presStyleIdx="1" presStyleCnt="3" custScaleX="208099" custLinFactY="5413" custLinFactNeighborX="-924" custLinFactNeighborY="100000">
        <dgm:presLayoutVars>
          <dgm:bulletEnabled val="1"/>
        </dgm:presLayoutVars>
      </dgm:prSet>
      <dgm:spPr/>
    </dgm:pt>
    <dgm:pt modelId="{075A0D00-548C-4F84-B018-2C33AE26B9CF}" type="pres">
      <dgm:prSet presAssocID="{200A3F7A-666A-4FA0-A158-857C43071E2B}" presName="Name13" presStyleLbl="parChTrans1D2" presStyleIdx="2" presStyleCnt="3"/>
      <dgm:spPr/>
    </dgm:pt>
    <dgm:pt modelId="{684A300B-E370-4525-A2D0-2EF7EEDDF8A3}" type="pres">
      <dgm:prSet presAssocID="{199848F4-6158-450D-B4C4-6D6A79D4C961}" presName="childText" presStyleLbl="bgAcc1" presStyleIdx="2" presStyleCnt="3" custScaleX="129072" custLinFactY="-33745" custLinFactNeighborX="-924" custLinFactNeighborY="-100000">
        <dgm:presLayoutVars>
          <dgm:bulletEnabled val="1"/>
        </dgm:presLayoutVars>
      </dgm:prSet>
      <dgm:spPr/>
    </dgm:pt>
  </dgm:ptLst>
  <dgm:cxnLst>
    <dgm:cxn modelId="{6DC5530A-4F72-4817-9CF6-7E6EEFBBA581}" type="presOf" srcId="{199848F4-6158-450D-B4C4-6D6A79D4C961}" destId="{684A300B-E370-4525-A2D0-2EF7EEDDF8A3}" srcOrd="0" destOrd="0" presId="urn:microsoft.com/office/officeart/2005/8/layout/hierarchy3"/>
    <dgm:cxn modelId="{303ADC1C-BC48-4A2E-BD35-B8C2648E4132}" type="presOf" srcId="{5D5A5C77-ACEF-4393-A986-5C3A96457BFE}" destId="{8D27F960-2A69-4B44-B4E3-D2CEA61BDD68}" srcOrd="0" destOrd="0" presId="urn:microsoft.com/office/officeart/2005/8/layout/hierarchy3"/>
    <dgm:cxn modelId="{67CD1329-E2B4-425D-A127-23D94C7B6274}" type="presOf" srcId="{213F9E3C-B3CD-488F-94B0-B32442C4D3F7}" destId="{CEBA4910-6304-4E57-9DF3-31B5D997174A}" srcOrd="0" destOrd="0" presId="urn:microsoft.com/office/officeart/2005/8/layout/hierarchy3"/>
    <dgm:cxn modelId="{AF366033-59A2-48C2-BBDA-761BEF0EF69E}" type="presOf" srcId="{200A3F7A-666A-4FA0-A158-857C43071E2B}" destId="{075A0D00-548C-4F84-B018-2C33AE26B9CF}" srcOrd="0" destOrd="0" presId="urn:microsoft.com/office/officeart/2005/8/layout/hierarchy3"/>
    <dgm:cxn modelId="{E0A7653F-373B-490C-9A68-C385A94D1362}" type="presOf" srcId="{A64355BB-320B-472C-8D93-120DF6D99E11}" destId="{9A214B98-5009-453D-9A21-036526BC6DA9}" srcOrd="0" destOrd="0" presId="urn:microsoft.com/office/officeart/2005/8/layout/hierarchy3"/>
    <dgm:cxn modelId="{AD5E525B-2B79-47D7-947C-B6C7417ECF63}" srcId="{5D5A5C77-ACEF-4393-A986-5C3A96457BFE}" destId="{9471A1C9-8D4C-40DD-9A97-390E303EC237}" srcOrd="1" destOrd="0" parTransId="{A64355BB-320B-472C-8D93-120DF6D99E11}" sibTransId="{C153D4AD-74DE-44B1-82BF-F98F647574A4}"/>
    <dgm:cxn modelId="{DC85BC6B-31C2-48BC-90E3-478D06C7B228}" srcId="{5D5A5C77-ACEF-4393-A986-5C3A96457BFE}" destId="{A9D90CDF-7A70-43AA-BF93-E857CBD50DE5}" srcOrd="0" destOrd="0" parTransId="{E6A84AC9-0594-4E1F-93FE-49A8879E2671}" sibTransId="{B84F8172-F1EE-4E58-ACE8-2002BCF5FFBE}"/>
    <dgm:cxn modelId="{3EDDC47E-BF7A-4B5B-92B1-DCD5BA671C1A}" type="presOf" srcId="{E6A84AC9-0594-4E1F-93FE-49A8879E2671}" destId="{21804E71-0183-4C98-A0A2-65E76862158D}" srcOrd="0" destOrd="0" presId="urn:microsoft.com/office/officeart/2005/8/layout/hierarchy3"/>
    <dgm:cxn modelId="{3E4CEB84-F929-4C81-B0B5-0DB56D018F7B}" srcId="{213F9E3C-B3CD-488F-94B0-B32442C4D3F7}" destId="{5D5A5C77-ACEF-4393-A986-5C3A96457BFE}" srcOrd="0" destOrd="0" parTransId="{BC663222-5C4A-4BE9-BDFB-89629EF770D7}" sibTransId="{243295CC-12D8-4FC3-B904-2A3F259249B3}"/>
    <dgm:cxn modelId="{D4D026A1-F168-458D-A3EC-3B03C2FD65A4}" type="presOf" srcId="{5D5A5C77-ACEF-4393-A986-5C3A96457BFE}" destId="{04B75918-6299-4E95-9E65-F59243395AF8}" srcOrd="1" destOrd="0" presId="urn:microsoft.com/office/officeart/2005/8/layout/hierarchy3"/>
    <dgm:cxn modelId="{ED24F0A7-6CA0-4C73-8D95-3E165A00F0DE}" srcId="{5D5A5C77-ACEF-4393-A986-5C3A96457BFE}" destId="{199848F4-6158-450D-B4C4-6D6A79D4C961}" srcOrd="2" destOrd="0" parTransId="{200A3F7A-666A-4FA0-A158-857C43071E2B}" sibTransId="{0722297F-8210-48C4-8F5A-5E2082A30CA5}"/>
    <dgm:cxn modelId="{62D57FC7-D5DF-4B41-898D-6FEA98629A0F}" type="presOf" srcId="{A9D90CDF-7A70-43AA-BF93-E857CBD50DE5}" destId="{8ED2502A-22AD-4D13-BE20-0E0289E68990}" srcOrd="0" destOrd="0" presId="urn:microsoft.com/office/officeart/2005/8/layout/hierarchy3"/>
    <dgm:cxn modelId="{4B9C51CF-FB29-4432-917F-66F3B55A8ABE}" type="presOf" srcId="{9471A1C9-8D4C-40DD-9A97-390E303EC237}" destId="{15778609-3510-4D08-BEE3-3206E633FC88}" srcOrd="0" destOrd="0" presId="urn:microsoft.com/office/officeart/2005/8/layout/hierarchy3"/>
    <dgm:cxn modelId="{5147D704-6874-476B-9CBE-0097448AC6D9}" type="presParOf" srcId="{CEBA4910-6304-4E57-9DF3-31B5D997174A}" destId="{8F5B21B5-6C39-4395-9429-353F3765FBA0}" srcOrd="0" destOrd="0" presId="urn:microsoft.com/office/officeart/2005/8/layout/hierarchy3"/>
    <dgm:cxn modelId="{68D687CC-5F37-4330-88F3-A372AEDB77EE}" type="presParOf" srcId="{8F5B21B5-6C39-4395-9429-353F3765FBA0}" destId="{06E086AC-DBEE-4ACB-BBE0-F85DCDA50685}" srcOrd="0" destOrd="0" presId="urn:microsoft.com/office/officeart/2005/8/layout/hierarchy3"/>
    <dgm:cxn modelId="{1A2D90E9-827A-4305-A249-72C4E6CF7866}" type="presParOf" srcId="{06E086AC-DBEE-4ACB-BBE0-F85DCDA50685}" destId="{8D27F960-2A69-4B44-B4E3-D2CEA61BDD68}" srcOrd="0" destOrd="0" presId="urn:microsoft.com/office/officeart/2005/8/layout/hierarchy3"/>
    <dgm:cxn modelId="{FB9FC041-ED32-4AD0-9FBB-57B0883578F0}" type="presParOf" srcId="{06E086AC-DBEE-4ACB-BBE0-F85DCDA50685}" destId="{04B75918-6299-4E95-9E65-F59243395AF8}" srcOrd="1" destOrd="0" presId="urn:microsoft.com/office/officeart/2005/8/layout/hierarchy3"/>
    <dgm:cxn modelId="{5545B5CA-EB58-42BA-A46F-57DDE2D8F6E9}" type="presParOf" srcId="{8F5B21B5-6C39-4395-9429-353F3765FBA0}" destId="{86E704CE-B89B-442F-A5B8-A18F9E9142BD}" srcOrd="1" destOrd="0" presId="urn:microsoft.com/office/officeart/2005/8/layout/hierarchy3"/>
    <dgm:cxn modelId="{DD61B409-0205-4D0E-8705-F2F86C75CB6E}" type="presParOf" srcId="{86E704CE-B89B-442F-A5B8-A18F9E9142BD}" destId="{21804E71-0183-4C98-A0A2-65E76862158D}" srcOrd="0" destOrd="0" presId="urn:microsoft.com/office/officeart/2005/8/layout/hierarchy3"/>
    <dgm:cxn modelId="{0D6A7D77-7EEA-4A94-9787-93E45D7278A8}" type="presParOf" srcId="{86E704CE-B89B-442F-A5B8-A18F9E9142BD}" destId="{8ED2502A-22AD-4D13-BE20-0E0289E68990}" srcOrd="1" destOrd="0" presId="urn:microsoft.com/office/officeart/2005/8/layout/hierarchy3"/>
    <dgm:cxn modelId="{F915DA60-937D-4A40-8481-8FB24C93B956}" type="presParOf" srcId="{86E704CE-B89B-442F-A5B8-A18F9E9142BD}" destId="{9A214B98-5009-453D-9A21-036526BC6DA9}" srcOrd="2" destOrd="0" presId="urn:microsoft.com/office/officeart/2005/8/layout/hierarchy3"/>
    <dgm:cxn modelId="{6A98B97F-E930-4DAF-BB59-B1638966E57C}" type="presParOf" srcId="{86E704CE-B89B-442F-A5B8-A18F9E9142BD}" destId="{15778609-3510-4D08-BEE3-3206E633FC88}" srcOrd="3" destOrd="0" presId="urn:microsoft.com/office/officeart/2005/8/layout/hierarchy3"/>
    <dgm:cxn modelId="{EAF80D15-3139-4CD1-9728-FFDBDF5AFF0E}" type="presParOf" srcId="{86E704CE-B89B-442F-A5B8-A18F9E9142BD}" destId="{075A0D00-548C-4F84-B018-2C33AE26B9CF}" srcOrd="4" destOrd="0" presId="urn:microsoft.com/office/officeart/2005/8/layout/hierarchy3"/>
    <dgm:cxn modelId="{7F08CBBA-3101-4464-92AA-9EA6360E784F}" type="presParOf" srcId="{86E704CE-B89B-442F-A5B8-A18F9E9142BD}" destId="{684A300B-E370-4525-A2D0-2EF7EEDDF8A3}" srcOrd="5"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3F9E3C-B3CD-488F-94B0-B32442C4D3F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tr-TR"/>
        </a:p>
      </dgm:t>
    </dgm:pt>
    <dgm:pt modelId="{5D5A5C77-ACEF-4393-A986-5C3A96457BFE}">
      <dgm:prSet phldrT="[Metin]" custT="1"/>
      <dgm:spPr/>
      <dgm:t>
        <a:bodyPr/>
        <a:lstStyle/>
        <a:p>
          <a:r>
            <a:rPr lang="tr-TR" sz="4000" dirty="0"/>
            <a:t>7 ve 8. Sınıflar</a:t>
          </a:r>
        </a:p>
      </dgm:t>
    </dgm:pt>
    <dgm:pt modelId="{BC663222-5C4A-4BE9-BDFB-89629EF770D7}" type="parTrans" cxnId="{3E4CEB84-F929-4C81-B0B5-0DB56D018F7B}">
      <dgm:prSet/>
      <dgm:spPr/>
      <dgm:t>
        <a:bodyPr/>
        <a:lstStyle/>
        <a:p>
          <a:endParaRPr lang="tr-TR"/>
        </a:p>
      </dgm:t>
    </dgm:pt>
    <dgm:pt modelId="{243295CC-12D8-4FC3-B904-2A3F259249B3}" type="sibTrans" cxnId="{3E4CEB84-F929-4C81-B0B5-0DB56D018F7B}">
      <dgm:prSet/>
      <dgm:spPr/>
      <dgm:t>
        <a:bodyPr/>
        <a:lstStyle/>
        <a:p>
          <a:endParaRPr lang="tr-TR"/>
        </a:p>
      </dgm:t>
    </dgm:pt>
    <dgm:pt modelId="{A9D90CDF-7A70-43AA-BF93-E857CBD50DE5}">
      <dgm:prSet phldrT="[Metin]" custT="1"/>
      <dgm:spPr/>
      <dgm:t>
        <a:bodyPr/>
        <a:lstStyle/>
        <a:p>
          <a:pPr algn="l"/>
          <a:r>
            <a:rPr lang="tr-TR" sz="2400" b="1" dirty="0"/>
            <a:t>TÜRKÇE</a:t>
          </a:r>
          <a:endParaRPr lang="tr-TR" sz="1600" b="1" dirty="0"/>
        </a:p>
      </dgm:t>
    </dgm:pt>
    <dgm:pt modelId="{E6A84AC9-0594-4E1F-93FE-49A8879E2671}" type="parTrans" cxnId="{DC85BC6B-31C2-48BC-90E3-478D06C7B228}">
      <dgm:prSet/>
      <dgm:spPr/>
      <dgm:t>
        <a:bodyPr/>
        <a:lstStyle/>
        <a:p>
          <a:endParaRPr lang="tr-TR"/>
        </a:p>
      </dgm:t>
    </dgm:pt>
    <dgm:pt modelId="{B84F8172-F1EE-4E58-ACE8-2002BCF5FFBE}" type="sibTrans" cxnId="{DC85BC6B-31C2-48BC-90E3-478D06C7B228}">
      <dgm:prSet/>
      <dgm:spPr/>
      <dgm:t>
        <a:bodyPr/>
        <a:lstStyle/>
        <a:p>
          <a:endParaRPr lang="tr-TR"/>
        </a:p>
      </dgm:t>
    </dgm:pt>
    <dgm:pt modelId="{9471A1C9-8D4C-40DD-9A97-390E303EC237}">
      <dgm:prSet phldrT="[Metin]" custT="1"/>
      <dgm:spPr/>
      <dgm:t>
        <a:bodyPr/>
        <a:lstStyle/>
        <a:p>
          <a:pPr algn="l"/>
          <a:r>
            <a:rPr lang="tr-TR" sz="2400" b="1" dirty="0"/>
            <a:t>FEN BİLİMLERİ</a:t>
          </a:r>
        </a:p>
      </dgm:t>
    </dgm:pt>
    <dgm:pt modelId="{A64355BB-320B-472C-8D93-120DF6D99E11}" type="parTrans" cxnId="{AD5E525B-2B79-47D7-947C-B6C7417ECF63}">
      <dgm:prSet/>
      <dgm:spPr/>
      <dgm:t>
        <a:bodyPr/>
        <a:lstStyle/>
        <a:p>
          <a:endParaRPr lang="tr-TR"/>
        </a:p>
      </dgm:t>
    </dgm:pt>
    <dgm:pt modelId="{C153D4AD-74DE-44B1-82BF-F98F647574A4}" type="sibTrans" cxnId="{AD5E525B-2B79-47D7-947C-B6C7417ECF63}">
      <dgm:prSet/>
      <dgm:spPr/>
      <dgm:t>
        <a:bodyPr/>
        <a:lstStyle/>
        <a:p>
          <a:endParaRPr lang="tr-TR"/>
        </a:p>
      </dgm:t>
    </dgm:pt>
    <dgm:pt modelId="{ACA4FE70-F7A0-470A-995C-8DE8D4463311}">
      <dgm:prSet custT="1"/>
      <dgm:spPr/>
      <dgm:t>
        <a:bodyPr/>
        <a:lstStyle/>
        <a:p>
          <a:pPr algn="l"/>
          <a:r>
            <a:rPr lang="tr-TR" sz="2400" b="1" dirty="0"/>
            <a:t>MATEMATİK</a:t>
          </a:r>
          <a:endParaRPr lang="tr-TR" sz="4000" b="1" dirty="0"/>
        </a:p>
      </dgm:t>
    </dgm:pt>
    <dgm:pt modelId="{FE653C01-F5A0-4509-A934-A6B531F6DBEA}" type="parTrans" cxnId="{ED5AD002-DDC5-4A29-B811-9D42E5222B49}">
      <dgm:prSet/>
      <dgm:spPr/>
      <dgm:t>
        <a:bodyPr/>
        <a:lstStyle/>
        <a:p>
          <a:endParaRPr lang="tr-TR"/>
        </a:p>
      </dgm:t>
    </dgm:pt>
    <dgm:pt modelId="{74AD1CFA-76B1-4EF4-A17D-BA257CEAAE29}" type="sibTrans" cxnId="{ED5AD002-DDC5-4A29-B811-9D42E5222B49}">
      <dgm:prSet/>
      <dgm:spPr/>
      <dgm:t>
        <a:bodyPr/>
        <a:lstStyle/>
        <a:p>
          <a:endParaRPr lang="tr-TR"/>
        </a:p>
      </dgm:t>
    </dgm:pt>
    <dgm:pt modelId="{CEBA4910-6304-4E57-9DF3-31B5D997174A}" type="pres">
      <dgm:prSet presAssocID="{213F9E3C-B3CD-488F-94B0-B32442C4D3F7}" presName="diagram" presStyleCnt="0">
        <dgm:presLayoutVars>
          <dgm:chPref val="1"/>
          <dgm:dir/>
          <dgm:animOne val="branch"/>
          <dgm:animLvl val="lvl"/>
          <dgm:resizeHandles/>
        </dgm:presLayoutVars>
      </dgm:prSet>
      <dgm:spPr/>
    </dgm:pt>
    <dgm:pt modelId="{8F5B21B5-6C39-4395-9429-353F3765FBA0}" type="pres">
      <dgm:prSet presAssocID="{5D5A5C77-ACEF-4393-A986-5C3A96457BFE}" presName="root" presStyleCnt="0"/>
      <dgm:spPr/>
    </dgm:pt>
    <dgm:pt modelId="{06E086AC-DBEE-4ACB-BBE0-F85DCDA50685}" type="pres">
      <dgm:prSet presAssocID="{5D5A5C77-ACEF-4393-A986-5C3A96457BFE}" presName="rootComposite" presStyleCnt="0"/>
      <dgm:spPr/>
    </dgm:pt>
    <dgm:pt modelId="{8D27F960-2A69-4B44-B4E3-D2CEA61BDD68}" type="pres">
      <dgm:prSet presAssocID="{5D5A5C77-ACEF-4393-A986-5C3A96457BFE}" presName="rootText" presStyleLbl="node1" presStyleIdx="0" presStyleCnt="1" custScaleX="212163" custLinFactNeighborX="-20982" custLinFactNeighborY="-85"/>
      <dgm:spPr/>
    </dgm:pt>
    <dgm:pt modelId="{04B75918-6299-4E95-9E65-F59243395AF8}" type="pres">
      <dgm:prSet presAssocID="{5D5A5C77-ACEF-4393-A986-5C3A96457BFE}" presName="rootConnector" presStyleLbl="node1" presStyleIdx="0" presStyleCnt="1"/>
      <dgm:spPr/>
    </dgm:pt>
    <dgm:pt modelId="{86E704CE-B89B-442F-A5B8-A18F9E9142BD}" type="pres">
      <dgm:prSet presAssocID="{5D5A5C77-ACEF-4393-A986-5C3A96457BFE}" presName="childShape" presStyleCnt="0"/>
      <dgm:spPr/>
    </dgm:pt>
    <dgm:pt modelId="{21804E71-0183-4C98-A0A2-65E76862158D}" type="pres">
      <dgm:prSet presAssocID="{E6A84AC9-0594-4E1F-93FE-49A8879E2671}" presName="Name13" presStyleLbl="parChTrans1D2" presStyleIdx="0" presStyleCnt="3"/>
      <dgm:spPr/>
    </dgm:pt>
    <dgm:pt modelId="{8ED2502A-22AD-4D13-BE20-0E0289E68990}" type="pres">
      <dgm:prSet presAssocID="{A9D90CDF-7A70-43AA-BF93-E857CBD50DE5}" presName="childText" presStyleLbl="bgAcc1" presStyleIdx="0" presStyleCnt="3" custScaleX="155687">
        <dgm:presLayoutVars>
          <dgm:bulletEnabled val="1"/>
        </dgm:presLayoutVars>
      </dgm:prSet>
      <dgm:spPr/>
    </dgm:pt>
    <dgm:pt modelId="{758786A2-49E6-40DA-808F-D450861168F6}" type="pres">
      <dgm:prSet presAssocID="{FE653C01-F5A0-4509-A934-A6B531F6DBEA}" presName="Name13" presStyleLbl="parChTrans1D2" presStyleIdx="1" presStyleCnt="3"/>
      <dgm:spPr/>
    </dgm:pt>
    <dgm:pt modelId="{EDC7D3E9-A466-4391-B682-D7150BD3662E}" type="pres">
      <dgm:prSet presAssocID="{ACA4FE70-F7A0-470A-995C-8DE8D4463311}" presName="childText" presStyleLbl="bgAcc1" presStyleIdx="1" presStyleCnt="3" custScaleX="153526">
        <dgm:presLayoutVars>
          <dgm:bulletEnabled val="1"/>
        </dgm:presLayoutVars>
      </dgm:prSet>
      <dgm:spPr/>
    </dgm:pt>
    <dgm:pt modelId="{9A214B98-5009-453D-9A21-036526BC6DA9}" type="pres">
      <dgm:prSet presAssocID="{A64355BB-320B-472C-8D93-120DF6D99E11}" presName="Name13" presStyleLbl="parChTrans1D2" presStyleIdx="2" presStyleCnt="3"/>
      <dgm:spPr/>
    </dgm:pt>
    <dgm:pt modelId="{15778609-3510-4D08-BEE3-3206E633FC88}" type="pres">
      <dgm:prSet presAssocID="{9471A1C9-8D4C-40DD-9A97-390E303EC237}" presName="childText" presStyleLbl="bgAcc1" presStyleIdx="2" presStyleCnt="3" custScaleX="157364">
        <dgm:presLayoutVars>
          <dgm:bulletEnabled val="1"/>
        </dgm:presLayoutVars>
      </dgm:prSet>
      <dgm:spPr/>
    </dgm:pt>
  </dgm:ptLst>
  <dgm:cxnLst>
    <dgm:cxn modelId="{ED5AD002-DDC5-4A29-B811-9D42E5222B49}" srcId="{5D5A5C77-ACEF-4393-A986-5C3A96457BFE}" destId="{ACA4FE70-F7A0-470A-995C-8DE8D4463311}" srcOrd="1" destOrd="0" parTransId="{FE653C01-F5A0-4509-A934-A6B531F6DBEA}" sibTransId="{74AD1CFA-76B1-4EF4-A17D-BA257CEAAE29}"/>
    <dgm:cxn modelId="{912F6010-8696-46A5-9EA4-4242F068E06D}" type="presOf" srcId="{A9D90CDF-7A70-43AA-BF93-E857CBD50DE5}" destId="{8ED2502A-22AD-4D13-BE20-0E0289E68990}" srcOrd="0" destOrd="0" presId="urn:microsoft.com/office/officeart/2005/8/layout/hierarchy3"/>
    <dgm:cxn modelId="{855AEB54-495C-4654-9F4B-B1D3F76CB9AB}" type="presOf" srcId="{5D5A5C77-ACEF-4393-A986-5C3A96457BFE}" destId="{8D27F960-2A69-4B44-B4E3-D2CEA61BDD68}" srcOrd="0" destOrd="0" presId="urn:microsoft.com/office/officeart/2005/8/layout/hierarchy3"/>
    <dgm:cxn modelId="{AD5E525B-2B79-47D7-947C-B6C7417ECF63}" srcId="{5D5A5C77-ACEF-4393-A986-5C3A96457BFE}" destId="{9471A1C9-8D4C-40DD-9A97-390E303EC237}" srcOrd="2" destOrd="0" parTransId="{A64355BB-320B-472C-8D93-120DF6D99E11}" sibTransId="{C153D4AD-74DE-44B1-82BF-F98F647574A4}"/>
    <dgm:cxn modelId="{B177B45C-CBA1-4A68-B805-68DB756DEF86}" type="presOf" srcId="{9471A1C9-8D4C-40DD-9A97-390E303EC237}" destId="{15778609-3510-4D08-BEE3-3206E633FC88}" srcOrd="0" destOrd="0" presId="urn:microsoft.com/office/officeart/2005/8/layout/hierarchy3"/>
    <dgm:cxn modelId="{6BEFA45F-D039-4BA3-BDB2-E5569DA48EC9}" type="presOf" srcId="{FE653C01-F5A0-4509-A934-A6B531F6DBEA}" destId="{758786A2-49E6-40DA-808F-D450861168F6}" srcOrd="0" destOrd="0" presId="urn:microsoft.com/office/officeart/2005/8/layout/hierarchy3"/>
    <dgm:cxn modelId="{DC85BC6B-31C2-48BC-90E3-478D06C7B228}" srcId="{5D5A5C77-ACEF-4393-A986-5C3A96457BFE}" destId="{A9D90CDF-7A70-43AA-BF93-E857CBD50DE5}" srcOrd="0" destOrd="0" parTransId="{E6A84AC9-0594-4E1F-93FE-49A8879E2671}" sibTransId="{B84F8172-F1EE-4E58-ACE8-2002BCF5FFBE}"/>
    <dgm:cxn modelId="{4D2CDB76-24A1-4FC5-8373-2701EA1A5D53}" type="presOf" srcId="{5D5A5C77-ACEF-4393-A986-5C3A96457BFE}" destId="{04B75918-6299-4E95-9E65-F59243395AF8}" srcOrd="1" destOrd="0" presId="urn:microsoft.com/office/officeart/2005/8/layout/hierarchy3"/>
    <dgm:cxn modelId="{7991357B-2DBF-4388-91C6-2A7E8B14E7CC}" type="presOf" srcId="{E6A84AC9-0594-4E1F-93FE-49A8879E2671}" destId="{21804E71-0183-4C98-A0A2-65E76862158D}" srcOrd="0" destOrd="0" presId="urn:microsoft.com/office/officeart/2005/8/layout/hierarchy3"/>
    <dgm:cxn modelId="{3E4CEB84-F929-4C81-B0B5-0DB56D018F7B}" srcId="{213F9E3C-B3CD-488F-94B0-B32442C4D3F7}" destId="{5D5A5C77-ACEF-4393-A986-5C3A96457BFE}" srcOrd="0" destOrd="0" parTransId="{BC663222-5C4A-4BE9-BDFB-89629EF770D7}" sibTransId="{243295CC-12D8-4FC3-B904-2A3F259249B3}"/>
    <dgm:cxn modelId="{B5C8EB90-55AB-4CE2-9CE8-924287BA5ADA}" type="presOf" srcId="{ACA4FE70-F7A0-470A-995C-8DE8D4463311}" destId="{EDC7D3E9-A466-4391-B682-D7150BD3662E}" srcOrd="0" destOrd="0" presId="urn:microsoft.com/office/officeart/2005/8/layout/hierarchy3"/>
    <dgm:cxn modelId="{078B789E-7608-4E10-8E33-1DD1525430FE}" type="presOf" srcId="{A64355BB-320B-472C-8D93-120DF6D99E11}" destId="{9A214B98-5009-453D-9A21-036526BC6DA9}" srcOrd="0" destOrd="0" presId="urn:microsoft.com/office/officeart/2005/8/layout/hierarchy3"/>
    <dgm:cxn modelId="{65D96E9F-23FA-4DA4-9341-6E560FB6D521}" type="presOf" srcId="{213F9E3C-B3CD-488F-94B0-B32442C4D3F7}" destId="{CEBA4910-6304-4E57-9DF3-31B5D997174A}" srcOrd="0" destOrd="0" presId="urn:microsoft.com/office/officeart/2005/8/layout/hierarchy3"/>
    <dgm:cxn modelId="{F4D5EE95-3E74-4C77-BE77-FCAB587D74D4}" type="presParOf" srcId="{CEBA4910-6304-4E57-9DF3-31B5D997174A}" destId="{8F5B21B5-6C39-4395-9429-353F3765FBA0}" srcOrd="0" destOrd="0" presId="urn:microsoft.com/office/officeart/2005/8/layout/hierarchy3"/>
    <dgm:cxn modelId="{AA0CB091-0856-4533-A25A-6A6BCF08FBF9}" type="presParOf" srcId="{8F5B21B5-6C39-4395-9429-353F3765FBA0}" destId="{06E086AC-DBEE-4ACB-BBE0-F85DCDA50685}" srcOrd="0" destOrd="0" presId="urn:microsoft.com/office/officeart/2005/8/layout/hierarchy3"/>
    <dgm:cxn modelId="{3B113F5E-EFB8-4F67-984F-94625C1D7CA5}" type="presParOf" srcId="{06E086AC-DBEE-4ACB-BBE0-F85DCDA50685}" destId="{8D27F960-2A69-4B44-B4E3-D2CEA61BDD68}" srcOrd="0" destOrd="0" presId="urn:microsoft.com/office/officeart/2005/8/layout/hierarchy3"/>
    <dgm:cxn modelId="{4EA130E8-D597-40EB-9784-5D3B6B7C6D8E}" type="presParOf" srcId="{06E086AC-DBEE-4ACB-BBE0-F85DCDA50685}" destId="{04B75918-6299-4E95-9E65-F59243395AF8}" srcOrd="1" destOrd="0" presId="urn:microsoft.com/office/officeart/2005/8/layout/hierarchy3"/>
    <dgm:cxn modelId="{B44B14A9-E9DA-4AC4-92AC-154015A0A97F}" type="presParOf" srcId="{8F5B21B5-6C39-4395-9429-353F3765FBA0}" destId="{86E704CE-B89B-442F-A5B8-A18F9E9142BD}" srcOrd="1" destOrd="0" presId="urn:microsoft.com/office/officeart/2005/8/layout/hierarchy3"/>
    <dgm:cxn modelId="{CCB442D7-FE35-4CF6-9458-ACFF76A6A8F8}" type="presParOf" srcId="{86E704CE-B89B-442F-A5B8-A18F9E9142BD}" destId="{21804E71-0183-4C98-A0A2-65E76862158D}" srcOrd="0" destOrd="0" presId="urn:microsoft.com/office/officeart/2005/8/layout/hierarchy3"/>
    <dgm:cxn modelId="{76FEC15A-D021-49F9-B80A-0E046D419EF9}" type="presParOf" srcId="{86E704CE-B89B-442F-A5B8-A18F9E9142BD}" destId="{8ED2502A-22AD-4D13-BE20-0E0289E68990}" srcOrd="1" destOrd="0" presId="urn:microsoft.com/office/officeart/2005/8/layout/hierarchy3"/>
    <dgm:cxn modelId="{9B4A408D-BE65-4C85-8F3E-B98EEA8F604C}" type="presParOf" srcId="{86E704CE-B89B-442F-A5B8-A18F9E9142BD}" destId="{758786A2-49E6-40DA-808F-D450861168F6}" srcOrd="2" destOrd="0" presId="urn:microsoft.com/office/officeart/2005/8/layout/hierarchy3"/>
    <dgm:cxn modelId="{6D123834-7C38-4B34-A22D-B41C444B9CC3}" type="presParOf" srcId="{86E704CE-B89B-442F-A5B8-A18F9E9142BD}" destId="{EDC7D3E9-A466-4391-B682-D7150BD3662E}" srcOrd="3" destOrd="0" presId="urn:microsoft.com/office/officeart/2005/8/layout/hierarchy3"/>
    <dgm:cxn modelId="{869CDAEA-8DEF-4C77-8A86-64559B664D98}" type="presParOf" srcId="{86E704CE-B89B-442F-A5B8-A18F9E9142BD}" destId="{9A214B98-5009-453D-9A21-036526BC6DA9}" srcOrd="4" destOrd="0" presId="urn:microsoft.com/office/officeart/2005/8/layout/hierarchy3"/>
    <dgm:cxn modelId="{16268354-B9CF-4AFB-B7AF-E2091B6ECAF9}" type="presParOf" srcId="{86E704CE-B89B-442F-A5B8-A18F9E9142BD}" destId="{15778609-3510-4D08-BEE3-3206E633FC88}" srcOrd="5" destOrd="0" presId="urn:microsoft.com/office/officeart/2005/8/layout/hierarchy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7F960-2A69-4B44-B4E3-D2CEA61BDD68}">
      <dsp:nvSpPr>
        <dsp:cNvPr id="0" name=""/>
        <dsp:cNvSpPr/>
      </dsp:nvSpPr>
      <dsp:spPr>
        <a:xfrm>
          <a:off x="243283" y="1"/>
          <a:ext cx="3946356" cy="8625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tr-TR" sz="4000" kern="1200" dirty="0"/>
            <a:t>11 ve 12.  Sınıflar</a:t>
          </a:r>
        </a:p>
      </dsp:txBody>
      <dsp:txXfrm>
        <a:off x="268546" y="25264"/>
        <a:ext cx="3895830" cy="812001"/>
      </dsp:txXfrm>
    </dsp:sp>
    <dsp:sp modelId="{21804E71-0183-4C98-A0A2-65E76862158D}">
      <dsp:nvSpPr>
        <dsp:cNvPr id="0" name=""/>
        <dsp:cNvSpPr/>
      </dsp:nvSpPr>
      <dsp:spPr>
        <a:xfrm>
          <a:off x="637919" y="862529"/>
          <a:ext cx="891623" cy="649267"/>
        </a:xfrm>
        <a:custGeom>
          <a:avLst/>
          <a:gdLst/>
          <a:ahLst/>
          <a:cxnLst/>
          <a:rect l="0" t="0" r="0" b="0"/>
          <a:pathLst>
            <a:path>
              <a:moveTo>
                <a:pt x="0" y="0"/>
              </a:moveTo>
              <a:lnTo>
                <a:pt x="0" y="649267"/>
              </a:lnTo>
              <a:lnTo>
                <a:pt x="891623" y="6492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D2502A-22AD-4D13-BE20-0E0289E68990}">
      <dsp:nvSpPr>
        <dsp:cNvPr id="0" name=""/>
        <dsp:cNvSpPr/>
      </dsp:nvSpPr>
      <dsp:spPr>
        <a:xfrm>
          <a:off x="1529543" y="1080533"/>
          <a:ext cx="3157085" cy="862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tr-TR" sz="2400" b="1" kern="1200" dirty="0"/>
            <a:t>TÜRK DİLİ VE EDEBİYATI</a:t>
          </a:r>
        </a:p>
      </dsp:txBody>
      <dsp:txXfrm>
        <a:off x="1554806" y="1105796"/>
        <a:ext cx="3106559" cy="812001"/>
      </dsp:txXfrm>
    </dsp:sp>
    <dsp:sp modelId="{9A214B98-5009-453D-9A21-036526BC6DA9}">
      <dsp:nvSpPr>
        <dsp:cNvPr id="0" name=""/>
        <dsp:cNvSpPr/>
      </dsp:nvSpPr>
      <dsp:spPr>
        <a:xfrm>
          <a:off x="637919" y="862529"/>
          <a:ext cx="878872" cy="2636642"/>
        </a:xfrm>
        <a:custGeom>
          <a:avLst/>
          <a:gdLst/>
          <a:ahLst/>
          <a:cxnLst/>
          <a:rect l="0" t="0" r="0" b="0"/>
          <a:pathLst>
            <a:path>
              <a:moveTo>
                <a:pt x="0" y="0"/>
              </a:moveTo>
              <a:lnTo>
                <a:pt x="0" y="2636642"/>
              </a:lnTo>
              <a:lnTo>
                <a:pt x="878872" y="26366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78609-3510-4D08-BEE3-3206E633FC88}">
      <dsp:nvSpPr>
        <dsp:cNvPr id="0" name=""/>
        <dsp:cNvSpPr/>
      </dsp:nvSpPr>
      <dsp:spPr>
        <a:xfrm>
          <a:off x="1516791" y="3067908"/>
          <a:ext cx="2871857" cy="862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tr-TR" sz="2400" b="1" kern="1200" dirty="0"/>
            <a:t>FEN BİLİMLERİ</a:t>
          </a:r>
        </a:p>
        <a:p>
          <a:pPr marL="0" lvl="0" indent="0" algn="l" defTabSz="1066800">
            <a:lnSpc>
              <a:spcPct val="90000"/>
            </a:lnSpc>
            <a:spcBef>
              <a:spcPct val="0"/>
            </a:spcBef>
            <a:spcAft>
              <a:spcPct val="35000"/>
            </a:spcAft>
            <a:buNone/>
          </a:pPr>
          <a:r>
            <a:rPr lang="tr-TR" sz="2400" b="1" kern="1200" dirty="0"/>
            <a:t>(Fizik-Kimya-Biyoloji)</a:t>
          </a:r>
        </a:p>
      </dsp:txBody>
      <dsp:txXfrm>
        <a:off x="1542054" y="3093171"/>
        <a:ext cx="2821331" cy="812001"/>
      </dsp:txXfrm>
    </dsp:sp>
    <dsp:sp modelId="{075A0D00-548C-4F84-B018-2C33AE26B9CF}">
      <dsp:nvSpPr>
        <dsp:cNvPr id="0" name=""/>
        <dsp:cNvSpPr/>
      </dsp:nvSpPr>
      <dsp:spPr>
        <a:xfrm>
          <a:off x="637919" y="862529"/>
          <a:ext cx="878872" cy="1651998"/>
        </a:xfrm>
        <a:custGeom>
          <a:avLst/>
          <a:gdLst/>
          <a:ahLst/>
          <a:cxnLst/>
          <a:rect l="0" t="0" r="0" b="0"/>
          <a:pathLst>
            <a:path>
              <a:moveTo>
                <a:pt x="0" y="0"/>
              </a:moveTo>
              <a:lnTo>
                <a:pt x="0" y="1651998"/>
              </a:lnTo>
              <a:lnTo>
                <a:pt x="878872" y="16519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4A300B-E370-4525-A2D0-2EF7EEDDF8A3}">
      <dsp:nvSpPr>
        <dsp:cNvPr id="0" name=""/>
        <dsp:cNvSpPr/>
      </dsp:nvSpPr>
      <dsp:spPr>
        <a:xfrm>
          <a:off x="1516791" y="2083264"/>
          <a:ext cx="1781250" cy="862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tr-TR" sz="2400" b="1" kern="1200" dirty="0"/>
            <a:t>MATEMATİK</a:t>
          </a:r>
          <a:endParaRPr lang="tr-TR" sz="2400" kern="1200" dirty="0"/>
        </a:p>
      </dsp:txBody>
      <dsp:txXfrm>
        <a:off x="1542054" y="2108527"/>
        <a:ext cx="1730724" cy="812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7F960-2A69-4B44-B4E3-D2CEA61BDD68}">
      <dsp:nvSpPr>
        <dsp:cNvPr id="0" name=""/>
        <dsp:cNvSpPr/>
      </dsp:nvSpPr>
      <dsp:spPr>
        <a:xfrm>
          <a:off x="423219" y="0"/>
          <a:ext cx="3484031" cy="821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tr-TR" sz="4000" kern="1200" dirty="0"/>
            <a:t>7 ve 8. Sınıflar</a:t>
          </a:r>
        </a:p>
      </dsp:txBody>
      <dsp:txXfrm>
        <a:off x="447267" y="24048"/>
        <a:ext cx="3435935" cy="772978"/>
      </dsp:txXfrm>
    </dsp:sp>
    <dsp:sp modelId="{21804E71-0183-4C98-A0A2-65E76862158D}">
      <dsp:nvSpPr>
        <dsp:cNvPr id="0" name=""/>
        <dsp:cNvSpPr/>
      </dsp:nvSpPr>
      <dsp:spPr>
        <a:xfrm>
          <a:off x="771622" y="821074"/>
          <a:ext cx="692958" cy="616498"/>
        </a:xfrm>
        <a:custGeom>
          <a:avLst/>
          <a:gdLst/>
          <a:ahLst/>
          <a:cxnLst/>
          <a:rect l="0" t="0" r="0" b="0"/>
          <a:pathLst>
            <a:path>
              <a:moveTo>
                <a:pt x="0" y="0"/>
              </a:moveTo>
              <a:lnTo>
                <a:pt x="0" y="616498"/>
              </a:lnTo>
              <a:lnTo>
                <a:pt x="692958" y="6164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D2502A-22AD-4D13-BE20-0E0289E68990}">
      <dsp:nvSpPr>
        <dsp:cNvPr id="0" name=""/>
        <dsp:cNvSpPr/>
      </dsp:nvSpPr>
      <dsp:spPr>
        <a:xfrm>
          <a:off x="1464581" y="1027036"/>
          <a:ext cx="2045289" cy="8210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tr-TR" sz="2400" b="1" kern="1200" dirty="0"/>
            <a:t>TÜRKÇE</a:t>
          </a:r>
          <a:endParaRPr lang="tr-TR" sz="1600" b="1" kern="1200" dirty="0"/>
        </a:p>
      </dsp:txBody>
      <dsp:txXfrm>
        <a:off x="1488629" y="1051084"/>
        <a:ext cx="1997193" cy="772978"/>
      </dsp:txXfrm>
    </dsp:sp>
    <dsp:sp modelId="{758786A2-49E6-40DA-808F-D450861168F6}">
      <dsp:nvSpPr>
        <dsp:cNvPr id="0" name=""/>
        <dsp:cNvSpPr/>
      </dsp:nvSpPr>
      <dsp:spPr>
        <a:xfrm>
          <a:off x="771622" y="821074"/>
          <a:ext cx="692958" cy="1642841"/>
        </a:xfrm>
        <a:custGeom>
          <a:avLst/>
          <a:gdLst/>
          <a:ahLst/>
          <a:cxnLst/>
          <a:rect l="0" t="0" r="0" b="0"/>
          <a:pathLst>
            <a:path>
              <a:moveTo>
                <a:pt x="0" y="0"/>
              </a:moveTo>
              <a:lnTo>
                <a:pt x="0" y="1642841"/>
              </a:lnTo>
              <a:lnTo>
                <a:pt x="692958" y="16428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C7D3E9-A466-4391-B682-D7150BD3662E}">
      <dsp:nvSpPr>
        <dsp:cNvPr id="0" name=""/>
        <dsp:cNvSpPr/>
      </dsp:nvSpPr>
      <dsp:spPr>
        <a:xfrm>
          <a:off x="1464581" y="2053378"/>
          <a:ext cx="2016899" cy="8210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tr-TR" sz="2400" b="1" kern="1200" dirty="0"/>
            <a:t>MATEMATİK</a:t>
          </a:r>
          <a:endParaRPr lang="tr-TR" sz="4000" b="1" kern="1200" dirty="0"/>
        </a:p>
      </dsp:txBody>
      <dsp:txXfrm>
        <a:off x="1488629" y="2077426"/>
        <a:ext cx="1968803" cy="772978"/>
      </dsp:txXfrm>
    </dsp:sp>
    <dsp:sp modelId="{9A214B98-5009-453D-9A21-036526BC6DA9}">
      <dsp:nvSpPr>
        <dsp:cNvPr id="0" name=""/>
        <dsp:cNvSpPr/>
      </dsp:nvSpPr>
      <dsp:spPr>
        <a:xfrm>
          <a:off x="771622" y="821074"/>
          <a:ext cx="692958" cy="2669184"/>
        </a:xfrm>
        <a:custGeom>
          <a:avLst/>
          <a:gdLst/>
          <a:ahLst/>
          <a:cxnLst/>
          <a:rect l="0" t="0" r="0" b="0"/>
          <a:pathLst>
            <a:path>
              <a:moveTo>
                <a:pt x="0" y="0"/>
              </a:moveTo>
              <a:lnTo>
                <a:pt x="0" y="2669184"/>
              </a:lnTo>
              <a:lnTo>
                <a:pt x="692958" y="26691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78609-3510-4D08-BEE3-3206E633FC88}">
      <dsp:nvSpPr>
        <dsp:cNvPr id="0" name=""/>
        <dsp:cNvSpPr/>
      </dsp:nvSpPr>
      <dsp:spPr>
        <a:xfrm>
          <a:off x="1464581" y="3079721"/>
          <a:ext cx="2067320" cy="8210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tr-TR" sz="2400" b="1" kern="1200" dirty="0"/>
            <a:t>FEN BİLİMLERİ</a:t>
          </a:r>
        </a:p>
      </dsp:txBody>
      <dsp:txXfrm>
        <a:off x="1488629" y="3103769"/>
        <a:ext cx="2019224" cy="7729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44A6878-0570-4720-8686-5B7C8A8EB737}" type="datetimeFigureOut">
              <a:rPr lang="tr-TR" smtClean="0"/>
              <a:t>21.10.2021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96B245-C3F5-46F8-979F-448726C31E48}" type="slidenum">
              <a:rPr lang="tr-TR" smtClean="0"/>
              <a:t>‹#›</a:t>
            </a:fld>
            <a:endParaRPr lang="tr-TR"/>
          </a:p>
        </p:txBody>
      </p:sp>
    </p:spTree>
    <p:extLst>
      <p:ext uri="{BB962C8B-B14F-4D97-AF65-F5344CB8AC3E}">
        <p14:creationId xmlns:p14="http://schemas.microsoft.com/office/powerpoint/2010/main" val="294286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44A6878-0570-4720-8686-5B7C8A8EB737}" type="datetimeFigureOut">
              <a:rPr lang="tr-TR" smtClean="0"/>
              <a:t>21.10.2021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96B245-C3F5-46F8-979F-448726C31E48}" type="slidenum">
              <a:rPr lang="tr-TR" smtClean="0"/>
              <a:t>‹#›</a:t>
            </a:fld>
            <a:endParaRPr lang="tr-TR"/>
          </a:p>
        </p:txBody>
      </p:sp>
    </p:spTree>
    <p:extLst>
      <p:ext uri="{BB962C8B-B14F-4D97-AF65-F5344CB8AC3E}">
        <p14:creationId xmlns:p14="http://schemas.microsoft.com/office/powerpoint/2010/main" val="3715274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44A6878-0570-4720-8686-5B7C8A8EB737}" type="datetimeFigureOut">
              <a:rPr lang="tr-TR" smtClean="0"/>
              <a:t>21.10.2021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96B245-C3F5-46F8-979F-448726C31E48}" type="slidenum">
              <a:rPr lang="tr-TR" smtClean="0"/>
              <a:t>‹#›</a:t>
            </a:fld>
            <a:endParaRPr lang="tr-TR"/>
          </a:p>
        </p:txBody>
      </p:sp>
    </p:spTree>
    <p:extLst>
      <p:ext uri="{BB962C8B-B14F-4D97-AF65-F5344CB8AC3E}">
        <p14:creationId xmlns:p14="http://schemas.microsoft.com/office/powerpoint/2010/main" val="144391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44A6878-0570-4720-8686-5B7C8A8EB737}" type="datetimeFigureOut">
              <a:rPr lang="tr-TR" smtClean="0"/>
              <a:t>21.10.2021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96B245-C3F5-46F8-979F-448726C31E48}" type="slidenum">
              <a:rPr lang="tr-TR" smtClean="0"/>
              <a:t>‹#›</a:t>
            </a:fld>
            <a:endParaRPr lang="tr-TR"/>
          </a:p>
        </p:txBody>
      </p:sp>
    </p:spTree>
    <p:extLst>
      <p:ext uri="{BB962C8B-B14F-4D97-AF65-F5344CB8AC3E}">
        <p14:creationId xmlns:p14="http://schemas.microsoft.com/office/powerpoint/2010/main" val="188302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44A6878-0570-4720-8686-5B7C8A8EB737}" type="datetimeFigureOut">
              <a:rPr lang="tr-TR" smtClean="0"/>
              <a:t>21.10.2021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96B245-C3F5-46F8-979F-448726C31E48}" type="slidenum">
              <a:rPr lang="tr-TR" smtClean="0"/>
              <a:t>‹#›</a:t>
            </a:fld>
            <a:endParaRPr lang="tr-TR"/>
          </a:p>
        </p:txBody>
      </p:sp>
    </p:spTree>
    <p:extLst>
      <p:ext uri="{BB962C8B-B14F-4D97-AF65-F5344CB8AC3E}">
        <p14:creationId xmlns:p14="http://schemas.microsoft.com/office/powerpoint/2010/main" val="407262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44A6878-0570-4720-8686-5B7C8A8EB737}" type="datetimeFigureOut">
              <a:rPr lang="tr-TR" smtClean="0"/>
              <a:t>21.10.2021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496B245-C3F5-46F8-979F-448726C31E48}" type="slidenum">
              <a:rPr lang="tr-TR" smtClean="0"/>
              <a:t>‹#›</a:t>
            </a:fld>
            <a:endParaRPr lang="tr-TR"/>
          </a:p>
        </p:txBody>
      </p:sp>
    </p:spTree>
    <p:extLst>
      <p:ext uri="{BB962C8B-B14F-4D97-AF65-F5344CB8AC3E}">
        <p14:creationId xmlns:p14="http://schemas.microsoft.com/office/powerpoint/2010/main" val="374383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44A6878-0570-4720-8686-5B7C8A8EB737}" type="datetimeFigureOut">
              <a:rPr lang="tr-TR" smtClean="0"/>
              <a:t>21.10.2021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496B245-C3F5-46F8-979F-448726C31E48}" type="slidenum">
              <a:rPr lang="tr-TR" smtClean="0"/>
              <a:t>‹#›</a:t>
            </a:fld>
            <a:endParaRPr lang="tr-TR"/>
          </a:p>
        </p:txBody>
      </p:sp>
    </p:spTree>
    <p:extLst>
      <p:ext uri="{BB962C8B-B14F-4D97-AF65-F5344CB8AC3E}">
        <p14:creationId xmlns:p14="http://schemas.microsoft.com/office/powerpoint/2010/main" val="217764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44A6878-0570-4720-8686-5B7C8A8EB737}" type="datetimeFigureOut">
              <a:rPr lang="tr-TR" smtClean="0"/>
              <a:t>21.10.2021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496B245-C3F5-46F8-979F-448726C31E48}" type="slidenum">
              <a:rPr lang="tr-TR" smtClean="0"/>
              <a:t>‹#›</a:t>
            </a:fld>
            <a:endParaRPr lang="tr-TR"/>
          </a:p>
        </p:txBody>
      </p:sp>
    </p:spTree>
    <p:extLst>
      <p:ext uri="{BB962C8B-B14F-4D97-AF65-F5344CB8AC3E}">
        <p14:creationId xmlns:p14="http://schemas.microsoft.com/office/powerpoint/2010/main" val="305509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44A6878-0570-4720-8686-5B7C8A8EB737}" type="datetimeFigureOut">
              <a:rPr lang="tr-TR" smtClean="0"/>
              <a:t>21.10.2021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496B245-C3F5-46F8-979F-448726C31E48}" type="slidenum">
              <a:rPr lang="tr-TR" smtClean="0"/>
              <a:t>‹#›</a:t>
            </a:fld>
            <a:endParaRPr lang="tr-TR"/>
          </a:p>
        </p:txBody>
      </p:sp>
    </p:spTree>
    <p:extLst>
      <p:ext uri="{BB962C8B-B14F-4D97-AF65-F5344CB8AC3E}">
        <p14:creationId xmlns:p14="http://schemas.microsoft.com/office/powerpoint/2010/main" val="124695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44A6878-0570-4720-8686-5B7C8A8EB737}" type="datetimeFigureOut">
              <a:rPr lang="tr-TR" smtClean="0"/>
              <a:t>21.10.2021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496B245-C3F5-46F8-979F-448726C31E48}" type="slidenum">
              <a:rPr lang="tr-TR" smtClean="0"/>
              <a:t>‹#›</a:t>
            </a:fld>
            <a:endParaRPr lang="tr-TR"/>
          </a:p>
        </p:txBody>
      </p:sp>
    </p:spTree>
    <p:extLst>
      <p:ext uri="{BB962C8B-B14F-4D97-AF65-F5344CB8AC3E}">
        <p14:creationId xmlns:p14="http://schemas.microsoft.com/office/powerpoint/2010/main" val="414903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44A6878-0570-4720-8686-5B7C8A8EB737}" type="datetimeFigureOut">
              <a:rPr lang="tr-TR" smtClean="0"/>
              <a:t>21.10.2021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496B245-C3F5-46F8-979F-448726C31E48}" type="slidenum">
              <a:rPr lang="tr-TR" smtClean="0"/>
              <a:t>‹#›</a:t>
            </a:fld>
            <a:endParaRPr lang="tr-TR"/>
          </a:p>
        </p:txBody>
      </p:sp>
    </p:spTree>
    <p:extLst>
      <p:ext uri="{BB962C8B-B14F-4D97-AF65-F5344CB8AC3E}">
        <p14:creationId xmlns:p14="http://schemas.microsoft.com/office/powerpoint/2010/main" val="74497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A6878-0570-4720-8686-5B7C8A8EB737}" type="datetimeFigureOut">
              <a:rPr lang="tr-TR" smtClean="0"/>
              <a:t>21.10.2021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6B245-C3F5-46F8-979F-448726C31E48}" type="slidenum">
              <a:rPr lang="tr-TR" smtClean="0"/>
              <a:t>‹#›</a:t>
            </a:fld>
            <a:endParaRPr lang="tr-TR"/>
          </a:p>
        </p:txBody>
      </p:sp>
    </p:spTree>
    <p:extLst>
      <p:ext uri="{BB962C8B-B14F-4D97-AF65-F5344CB8AC3E}">
        <p14:creationId xmlns:p14="http://schemas.microsoft.com/office/powerpoint/2010/main" val="3108326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1.xml"/><Relationship Id="rId14"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79E9740F-B019-F646-977A-710CD6DED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467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28" name="TextBox 24">
            <a:extLst>
              <a:ext uri="{FF2B5EF4-FFF2-40B4-BE49-F238E27FC236}">
                <a16:creationId xmlns:a16="http://schemas.microsoft.com/office/drawing/2014/main" id="{CCF5E8D6-2132-4973-98AF-E170110635BC}"/>
              </a:ext>
            </a:extLst>
          </p:cNvPr>
          <p:cNvSpPr txBox="1"/>
          <p:nvPr/>
        </p:nvSpPr>
        <p:spPr>
          <a:xfrm>
            <a:off x="3080802" y="1912717"/>
            <a:ext cx="8469119" cy="3539430"/>
          </a:xfrm>
          <a:prstGeom prst="rect">
            <a:avLst/>
          </a:prstGeom>
          <a:noFill/>
        </p:spPr>
        <p:txBody>
          <a:bodyPr wrap="square" rtlCol="0">
            <a:spAutoFit/>
          </a:bodyPr>
          <a:lstStyle>
            <a:defPPr>
              <a:defRPr lang="en-US"/>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LnTx/>
                <a:uFillTx/>
                <a:latin typeface="Open Sans" panose="020B0606030504020204" pitchFamily="34" charset="0"/>
              </a:defRPr>
            </a:lvl1pPr>
          </a:lstStyle>
          <a:p>
            <a:pPr>
              <a:lnSpc>
                <a:spcPct val="200000"/>
              </a:lnSpc>
            </a:pPr>
            <a:r>
              <a:rPr lang="tr-TR" b="1" dirty="0">
                <a:solidFill>
                  <a:schemeClr val="tx1"/>
                </a:solidFill>
              </a:rPr>
              <a:t>7- </a:t>
            </a:r>
            <a:r>
              <a:rPr lang="tr-TR" dirty="0">
                <a:solidFill>
                  <a:schemeClr val="tx1"/>
                </a:solidFill>
              </a:rPr>
              <a:t>Kazanım Değerlendirme Uygulamasında liselerin on bir ve on ikinci sınıflarında Türk dili edebiyatı ile matematik derslerinden otuzar; fizik, kimya ve biyoloji derslerinden on beşer soru sorulacaktır. Türk dili ve edebiyatı ile matematik derslerinin uygulama süreleri ellişer, fen grubu (fizik-kimya-biyoloji) derslerinin toplam uygulama süreleri ise 75 dakikadır. Türk dili  edebiyatı, matematik ve fen grubu (fizik-kimya-biyoloji) derslerinin uygulamaları arasında 10 dakikalık aralar verilecektir. Uygulama, kitapçıkta yer alan derslerin kitapçıktaki sırası takip edilerek gerçekleştirilecektir. Bu süre zarfında soru kitapçıkları ve cevap kâğıtları sınıftan dışarı çıkarılmayacak ve evrakların güvenliği ile ilgili gerekli tedbirler okul yönetimlerince alınacaktır. </a:t>
            </a:r>
          </a:p>
        </p:txBody>
      </p:sp>
      <p:sp>
        <p:nvSpPr>
          <p:cNvPr id="38" name="TextBox 25">
            <a:extLst>
              <a:ext uri="{FF2B5EF4-FFF2-40B4-BE49-F238E27FC236}">
                <a16:creationId xmlns:a16="http://schemas.microsoft.com/office/drawing/2014/main" id="{180D8F4E-3800-4F80-95CC-6182511256DF}"/>
              </a:ext>
            </a:extLst>
          </p:cNvPr>
          <p:cNvSpPr txBox="1"/>
          <p:nvPr/>
        </p:nvSpPr>
        <p:spPr>
          <a:xfrm>
            <a:off x="704850" y="1414613"/>
            <a:ext cx="7905749" cy="369332"/>
          </a:xfrm>
          <a:prstGeom prst="rect">
            <a:avLst/>
          </a:prstGeom>
          <a:noFill/>
        </p:spPr>
        <p:txBody>
          <a:bodyPr wrap="square" rtlCol="0">
            <a:spAutoFit/>
          </a:bodyPr>
          <a:lstStyle/>
          <a:p>
            <a:r>
              <a:rPr lang="tr-TR" b="1" dirty="0">
                <a:solidFill>
                  <a:schemeClr val="bg1"/>
                </a:solidFill>
              </a:rPr>
              <a:t>KAZANIM DEĞERLENDİRME UYGULAMASI’NDA DİKKAT EDİLECEK HUSUSLAR </a:t>
            </a:r>
            <a:endParaRPr lang="tr-TR" dirty="0">
              <a:solidFill>
                <a:schemeClr val="bg1"/>
              </a:solidFill>
            </a:endParaRPr>
          </a:p>
        </p:txBody>
      </p:sp>
      <p:grpSp>
        <p:nvGrpSpPr>
          <p:cNvPr id="18" name="Grup 17">
            <a:extLst>
              <a:ext uri="{FF2B5EF4-FFF2-40B4-BE49-F238E27FC236}">
                <a16:creationId xmlns:a16="http://schemas.microsoft.com/office/drawing/2014/main" id="{262B9B63-52E6-411C-A0F3-30918DA81311}"/>
              </a:ext>
            </a:extLst>
          </p:cNvPr>
          <p:cNvGrpSpPr/>
          <p:nvPr/>
        </p:nvGrpSpPr>
        <p:grpSpPr>
          <a:xfrm>
            <a:off x="501935" y="2467687"/>
            <a:ext cx="2292129" cy="1460846"/>
            <a:chOff x="547092" y="3187497"/>
            <a:chExt cx="2701686" cy="1564301"/>
          </a:xfrm>
        </p:grpSpPr>
        <p:sp>
          <p:nvSpPr>
            <p:cNvPr id="19" name="Speech Bubble: Rectangle with Corners Rounded 1">
              <a:extLst>
                <a:ext uri="{FF2B5EF4-FFF2-40B4-BE49-F238E27FC236}">
                  <a16:creationId xmlns:a16="http://schemas.microsoft.com/office/drawing/2014/main" id="{1A41680E-0CC4-45B4-BE07-F9C0B8621906}"/>
                </a:ext>
              </a:extLst>
            </p:cNvPr>
            <p:cNvSpPr/>
            <p:nvPr/>
          </p:nvSpPr>
          <p:spPr>
            <a:xfrm rot="21115072">
              <a:off x="547092" y="3405710"/>
              <a:ext cx="938041" cy="891069"/>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Speech Bubble: Rectangle 3">
              <a:extLst>
                <a:ext uri="{FF2B5EF4-FFF2-40B4-BE49-F238E27FC236}">
                  <a16:creationId xmlns:a16="http://schemas.microsoft.com/office/drawing/2014/main" id="{3DA91E17-8C71-470E-8396-A3E5630CA04E}"/>
                </a:ext>
              </a:extLst>
            </p:cNvPr>
            <p:cNvSpPr/>
            <p:nvPr/>
          </p:nvSpPr>
          <p:spPr>
            <a:xfrm rot="659947">
              <a:off x="2336804" y="3405710"/>
              <a:ext cx="904876" cy="875716"/>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Speech Bubble: Oval 6">
              <a:extLst>
                <a:ext uri="{FF2B5EF4-FFF2-40B4-BE49-F238E27FC236}">
                  <a16:creationId xmlns:a16="http://schemas.microsoft.com/office/drawing/2014/main" id="{2E15C3CA-E95B-4DB2-A9EF-BA217F7F81E7}"/>
                </a:ext>
              </a:extLst>
            </p:cNvPr>
            <p:cNvSpPr/>
            <p:nvPr/>
          </p:nvSpPr>
          <p:spPr>
            <a:xfrm>
              <a:off x="1310120" y="3187497"/>
              <a:ext cx="1233283" cy="1043077"/>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2" name="Group 10">
              <a:extLst>
                <a:ext uri="{FF2B5EF4-FFF2-40B4-BE49-F238E27FC236}">
                  <a16:creationId xmlns:a16="http://schemas.microsoft.com/office/drawing/2014/main" id="{80CACAC0-449F-4CBB-BF4A-CCD0F81A71E2}"/>
                </a:ext>
              </a:extLst>
            </p:cNvPr>
            <p:cNvGrpSpPr/>
            <p:nvPr/>
          </p:nvGrpSpPr>
          <p:grpSpPr>
            <a:xfrm>
              <a:off x="1730315" y="3653528"/>
              <a:ext cx="530267" cy="328755"/>
              <a:chOff x="7582599" y="4457958"/>
              <a:chExt cx="347389" cy="205179"/>
            </a:xfrm>
            <a:solidFill>
              <a:srgbClr val="00B050"/>
            </a:solidFill>
          </p:grpSpPr>
          <p:sp>
            <p:nvSpPr>
              <p:cNvPr id="26" name="Rectangle: Rounded Corners 12">
                <a:extLst>
                  <a:ext uri="{FF2B5EF4-FFF2-40B4-BE49-F238E27FC236}">
                    <a16:creationId xmlns:a16="http://schemas.microsoft.com/office/drawing/2014/main" id="{D02B7E4F-0637-419A-B643-3A6E9517443E}"/>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Rounded Corners 13">
                <a:extLst>
                  <a:ext uri="{FF2B5EF4-FFF2-40B4-BE49-F238E27FC236}">
                    <a16:creationId xmlns:a16="http://schemas.microsoft.com/office/drawing/2014/main" id="{11CB4599-8DB9-4E49-BDAD-B4DF07CAEE39}"/>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3" name="TextBox 14">
              <a:extLst>
                <a:ext uri="{FF2B5EF4-FFF2-40B4-BE49-F238E27FC236}">
                  <a16:creationId xmlns:a16="http://schemas.microsoft.com/office/drawing/2014/main" id="{60DF290F-D779-46A0-AD50-5D14E241B9D7}"/>
                </a:ext>
              </a:extLst>
            </p:cNvPr>
            <p:cNvSpPr txBox="1"/>
            <p:nvPr/>
          </p:nvSpPr>
          <p:spPr>
            <a:xfrm rot="656027">
              <a:off x="2320529" y="3252720"/>
              <a:ext cx="92824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72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353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15">
              <a:extLst>
                <a:ext uri="{FF2B5EF4-FFF2-40B4-BE49-F238E27FC236}">
                  <a16:creationId xmlns:a16="http://schemas.microsoft.com/office/drawing/2014/main" id="{262D4E8B-EFF4-4669-8C29-D5F6F60E998B}"/>
                </a:ext>
              </a:extLst>
            </p:cNvPr>
            <p:cNvSpPr txBox="1"/>
            <p:nvPr/>
          </p:nvSpPr>
          <p:spPr>
            <a:xfrm rot="21154896">
              <a:off x="560648" y="3215646"/>
              <a:ext cx="92824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5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5" name="Oval 24">
              <a:extLst>
                <a:ext uri="{FF2B5EF4-FFF2-40B4-BE49-F238E27FC236}">
                  <a16:creationId xmlns:a16="http://schemas.microsoft.com/office/drawing/2014/main" id="{8AA86D34-1E12-4D1D-9DF7-7E04B6E8330A}"/>
                </a:ext>
              </a:extLst>
            </p:cNvPr>
            <p:cNvSpPr/>
            <p:nvPr/>
          </p:nvSpPr>
          <p:spPr>
            <a:xfrm>
              <a:off x="1127777" y="4591801"/>
              <a:ext cx="1527156" cy="15999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47969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30" name="TextBox 27">
            <a:extLst>
              <a:ext uri="{FF2B5EF4-FFF2-40B4-BE49-F238E27FC236}">
                <a16:creationId xmlns:a16="http://schemas.microsoft.com/office/drawing/2014/main" id="{B28E29FF-87BE-45A8-882B-B961681B3697}"/>
              </a:ext>
            </a:extLst>
          </p:cNvPr>
          <p:cNvSpPr txBox="1"/>
          <p:nvPr/>
        </p:nvSpPr>
        <p:spPr>
          <a:xfrm>
            <a:off x="2820153" y="1999018"/>
            <a:ext cx="9229787" cy="3170099"/>
          </a:xfrm>
          <a:prstGeom prst="rect">
            <a:avLst/>
          </a:prstGeom>
          <a:noFill/>
        </p:spPr>
        <p:txBody>
          <a:bodyPr wrap="square" rtlCol="0">
            <a:spAutoFit/>
          </a:bodyPr>
          <a:lstStyle/>
          <a:p>
            <a:pPr>
              <a:lnSpc>
                <a:spcPct val="200000"/>
              </a:lnSpc>
            </a:pPr>
            <a:r>
              <a:rPr lang="tr-TR" sz="2000" dirty="0"/>
              <a:t>8- Liselerdeki uygulama için Türk dili  edebiyatı, matematik ve fen grubu (fizik-kimya-biyoloji) derslerinin tümünü alan öğrenciler bütün uygulamalara katılacaktır. Türk dili  edebiyatı, matematik ve fen grubu (fizik-kimya-biyoloji) derslerinden herhangi birini almayan öğrenciler ise uygulamaya sadece aldıkları derslerden katılacaktır. Ancak hiçbir koşulda uygulamanın başlangıç saati ve süreleri değiştirilmeyecektir. </a:t>
            </a:r>
          </a:p>
        </p:txBody>
      </p:sp>
      <p:sp>
        <p:nvSpPr>
          <p:cNvPr id="39" name="TextBox 25">
            <a:extLst>
              <a:ext uri="{FF2B5EF4-FFF2-40B4-BE49-F238E27FC236}">
                <a16:creationId xmlns:a16="http://schemas.microsoft.com/office/drawing/2014/main" id="{B0685B92-3933-4C1F-BEE4-DDDC4D52B61A}"/>
              </a:ext>
            </a:extLst>
          </p:cNvPr>
          <p:cNvSpPr txBox="1"/>
          <p:nvPr/>
        </p:nvSpPr>
        <p:spPr>
          <a:xfrm>
            <a:off x="704850" y="1414613"/>
            <a:ext cx="7905749" cy="369332"/>
          </a:xfrm>
          <a:prstGeom prst="rect">
            <a:avLst/>
          </a:prstGeom>
          <a:noFill/>
        </p:spPr>
        <p:txBody>
          <a:bodyPr wrap="square" rtlCol="0">
            <a:spAutoFit/>
          </a:bodyPr>
          <a:lstStyle/>
          <a:p>
            <a:r>
              <a:rPr lang="tr-TR" b="1" dirty="0">
                <a:solidFill>
                  <a:schemeClr val="bg1"/>
                </a:solidFill>
              </a:rPr>
              <a:t>KAZANIM DEĞERLENDİRME UYGULAMASI’NDA DİKKAT EDİLECEK HUSUSLAR </a:t>
            </a:r>
            <a:endParaRPr lang="tr-TR" dirty="0">
              <a:solidFill>
                <a:schemeClr val="bg1"/>
              </a:solidFill>
            </a:endParaRPr>
          </a:p>
        </p:txBody>
      </p:sp>
      <p:grpSp>
        <p:nvGrpSpPr>
          <p:cNvPr id="17" name="Grup 16">
            <a:extLst>
              <a:ext uri="{FF2B5EF4-FFF2-40B4-BE49-F238E27FC236}">
                <a16:creationId xmlns:a16="http://schemas.microsoft.com/office/drawing/2014/main" id="{404C60BF-08FA-4B64-AD1A-28FC34B09EF5}"/>
              </a:ext>
            </a:extLst>
          </p:cNvPr>
          <p:cNvGrpSpPr/>
          <p:nvPr/>
        </p:nvGrpSpPr>
        <p:grpSpPr>
          <a:xfrm>
            <a:off x="501935" y="2467687"/>
            <a:ext cx="2292129" cy="1460846"/>
            <a:chOff x="547092" y="3187497"/>
            <a:chExt cx="2701686" cy="1564301"/>
          </a:xfrm>
        </p:grpSpPr>
        <p:sp>
          <p:nvSpPr>
            <p:cNvPr id="18" name="Speech Bubble: Rectangle with Corners Rounded 1">
              <a:extLst>
                <a:ext uri="{FF2B5EF4-FFF2-40B4-BE49-F238E27FC236}">
                  <a16:creationId xmlns:a16="http://schemas.microsoft.com/office/drawing/2014/main" id="{FBDA6EC4-132F-443D-B513-ECB172201EE7}"/>
                </a:ext>
              </a:extLst>
            </p:cNvPr>
            <p:cNvSpPr/>
            <p:nvPr/>
          </p:nvSpPr>
          <p:spPr>
            <a:xfrm rot="21115072">
              <a:off x="547092" y="3405710"/>
              <a:ext cx="938041" cy="891069"/>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Speech Bubble: Rectangle 3">
              <a:extLst>
                <a:ext uri="{FF2B5EF4-FFF2-40B4-BE49-F238E27FC236}">
                  <a16:creationId xmlns:a16="http://schemas.microsoft.com/office/drawing/2014/main" id="{55E38AD4-356B-4F53-8065-B565AAE815A5}"/>
                </a:ext>
              </a:extLst>
            </p:cNvPr>
            <p:cNvSpPr/>
            <p:nvPr/>
          </p:nvSpPr>
          <p:spPr>
            <a:xfrm rot="659947">
              <a:off x="2336804" y="3405710"/>
              <a:ext cx="904876" cy="875716"/>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Speech Bubble: Oval 6">
              <a:extLst>
                <a:ext uri="{FF2B5EF4-FFF2-40B4-BE49-F238E27FC236}">
                  <a16:creationId xmlns:a16="http://schemas.microsoft.com/office/drawing/2014/main" id="{BD4BF961-302A-4915-9CC7-BEA41616ECE7}"/>
                </a:ext>
              </a:extLst>
            </p:cNvPr>
            <p:cNvSpPr/>
            <p:nvPr/>
          </p:nvSpPr>
          <p:spPr>
            <a:xfrm>
              <a:off x="1310120" y="3187497"/>
              <a:ext cx="1233283" cy="1043077"/>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1" name="Group 10">
              <a:extLst>
                <a:ext uri="{FF2B5EF4-FFF2-40B4-BE49-F238E27FC236}">
                  <a16:creationId xmlns:a16="http://schemas.microsoft.com/office/drawing/2014/main" id="{A59500E7-1C2C-470C-A694-B11D22676B9B}"/>
                </a:ext>
              </a:extLst>
            </p:cNvPr>
            <p:cNvGrpSpPr/>
            <p:nvPr/>
          </p:nvGrpSpPr>
          <p:grpSpPr>
            <a:xfrm>
              <a:off x="1730315" y="3653528"/>
              <a:ext cx="530267" cy="328755"/>
              <a:chOff x="7582599" y="4457958"/>
              <a:chExt cx="347389" cy="205179"/>
            </a:xfrm>
            <a:solidFill>
              <a:srgbClr val="00B050"/>
            </a:solidFill>
          </p:grpSpPr>
          <p:sp>
            <p:nvSpPr>
              <p:cNvPr id="25" name="Rectangle: Rounded Corners 12">
                <a:extLst>
                  <a:ext uri="{FF2B5EF4-FFF2-40B4-BE49-F238E27FC236}">
                    <a16:creationId xmlns:a16="http://schemas.microsoft.com/office/drawing/2014/main" id="{4AA94B06-716F-468A-8AB8-72FCA369197B}"/>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Rounded Corners 13">
                <a:extLst>
                  <a:ext uri="{FF2B5EF4-FFF2-40B4-BE49-F238E27FC236}">
                    <a16:creationId xmlns:a16="http://schemas.microsoft.com/office/drawing/2014/main" id="{4E0CFDDB-6B80-46A2-91E4-1F660BBD9535}"/>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2" name="TextBox 14">
              <a:extLst>
                <a:ext uri="{FF2B5EF4-FFF2-40B4-BE49-F238E27FC236}">
                  <a16:creationId xmlns:a16="http://schemas.microsoft.com/office/drawing/2014/main" id="{610CD98A-6578-4040-8A39-D07BD1AF56BD}"/>
                </a:ext>
              </a:extLst>
            </p:cNvPr>
            <p:cNvSpPr txBox="1"/>
            <p:nvPr/>
          </p:nvSpPr>
          <p:spPr>
            <a:xfrm rot="656027">
              <a:off x="2320529" y="3252720"/>
              <a:ext cx="92824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72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353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3" name="TextBox 15">
              <a:extLst>
                <a:ext uri="{FF2B5EF4-FFF2-40B4-BE49-F238E27FC236}">
                  <a16:creationId xmlns:a16="http://schemas.microsoft.com/office/drawing/2014/main" id="{8C87CB22-6958-4700-99A0-31B13537EF80}"/>
                </a:ext>
              </a:extLst>
            </p:cNvPr>
            <p:cNvSpPr txBox="1"/>
            <p:nvPr/>
          </p:nvSpPr>
          <p:spPr>
            <a:xfrm rot="21154896">
              <a:off x="560648" y="3215646"/>
              <a:ext cx="92824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5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Oval 23">
              <a:extLst>
                <a:ext uri="{FF2B5EF4-FFF2-40B4-BE49-F238E27FC236}">
                  <a16:creationId xmlns:a16="http://schemas.microsoft.com/office/drawing/2014/main" id="{5882A00A-6080-41CC-AF9D-2F7167BC1BA4}"/>
                </a:ext>
              </a:extLst>
            </p:cNvPr>
            <p:cNvSpPr/>
            <p:nvPr/>
          </p:nvSpPr>
          <p:spPr>
            <a:xfrm>
              <a:off x="1127777" y="4591801"/>
              <a:ext cx="1527156" cy="15999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9069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30" name="TextBox 27">
            <a:extLst>
              <a:ext uri="{FF2B5EF4-FFF2-40B4-BE49-F238E27FC236}">
                <a16:creationId xmlns:a16="http://schemas.microsoft.com/office/drawing/2014/main" id="{B28E29FF-87BE-45A8-882B-B961681B3697}"/>
              </a:ext>
            </a:extLst>
          </p:cNvPr>
          <p:cNvSpPr txBox="1"/>
          <p:nvPr/>
        </p:nvSpPr>
        <p:spPr>
          <a:xfrm>
            <a:off x="3270812" y="2448305"/>
            <a:ext cx="8360442" cy="3416320"/>
          </a:xfrm>
          <a:prstGeom prst="rect">
            <a:avLst/>
          </a:prstGeom>
          <a:noFill/>
        </p:spPr>
        <p:txBody>
          <a:bodyPr wrap="square" rtlCol="0">
            <a:spAutoFit/>
          </a:bodyPr>
          <a:lstStyle/>
          <a:p>
            <a:pPr>
              <a:lnSpc>
                <a:spcPct val="200000"/>
              </a:lnSpc>
            </a:pPr>
            <a:r>
              <a:rPr lang="tr-TR" b="1" dirty="0"/>
              <a:t>9- </a:t>
            </a:r>
            <a:r>
              <a:rPr lang="tr-TR" dirty="0"/>
              <a:t>Uygulama öncesi okul yönetimleri il ve ilçe millî eğitim müdürlüklerince uygulama süreçleri hakkında bilgilendirilecektir. </a:t>
            </a:r>
          </a:p>
          <a:p>
            <a:pPr>
              <a:lnSpc>
                <a:spcPct val="200000"/>
              </a:lnSpc>
            </a:pPr>
            <a:r>
              <a:rPr lang="tr-TR" b="1" dirty="0"/>
              <a:t>10- </a:t>
            </a:r>
            <a:r>
              <a:rPr lang="tr-TR" dirty="0"/>
              <a:t>Uygulamayı yürütecek salon görevlileri, uygulamanın yapıldığı okul öğretmenleri veya okul yöneticilerinden seçilecektir. Bu görevliler, okul yönetimlerince belirlenecektir. Görevliler belirlenirken imkânlar dâhilinde uygulamanın yapıldığı dersin dışındaki branşlar dikkate alınacaktır. </a:t>
            </a:r>
          </a:p>
        </p:txBody>
      </p:sp>
      <p:sp>
        <p:nvSpPr>
          <p:cNvPr id="39" name="TextBox 25">
            <a:extLst>
              <a:ext uri="{FF2B5EF4-FFF2-40B4-BE49-F238E27FC236}">
                <a16:creationId xmlns:a16="http://schemas.microsoft.com/office/drawing/2014/main" id="{B0685B92-3933-4C1F-BEE4-DDDC4D52B61A}"/>
              </a:ext>
            </a:extLst>
          </p:cNvPr>
          <p:cNvSpPr txBox="1"/>
          <p:nvPr/>
        </p:nvSpPr>
        <p:spPr>
          <a:xfrm>
            <a:off x="704850" y="1414613"/>
            <a:ext cx="7905749" cy="369332"/>
          </a:xfrm>
          <a:prstGeom prst="rect">
            <a:avLst/>
          </a:prstGeom>
          <a:noFill/>
        </p:spPr>
        <p:txBody>
          <a:bodyPr wrap="square" rtlCol="0">
            <a:spAutoFit/>
          </a:bodyPr>
          <a:lstStyle/>
          <a:p>
            <a:r>
              <a:rPr lang="tr-TR" b="1" dirty="0">
                <a:solidFill>
                  <a:schemeClr val="bg1"/>
                </a:solidFill>
              </a:rPr>
              <a:t>KAZANIM DEĞERLENDİRME UYGULAMASI’NDA DİKKAT EDİLECEK HUSUSLAR </a:t>
            </a:r>
            <a:endParaRPr lang="tr-TR" dirty="0">
              <a:solidFill>
                <a:schemeClr val="bg1"/>
              </a:solidFill>
            </a:endParaRPr>
          </a:p>
        </p:txBody>
      </p:sp>
      <p:grpSp>
        <p:nvGrpSpPr>
          <p:cNvPr id="18" name="Grup 17">
            <a:extLst>
              <a:ext uri="{FF2B5EF4-FFF2-40B4-BE49-F238E27FC236}">
                <a16:creationId xmlns:a16="http://schemas.microsoft.com/office/drawing/2014/main" id="{8B162A3C-98D8-4C27-B1D1-DE0AFA806FE5}"/>
              </a:ext>
            </a:extLst>
          </p:cNvPr>
          <p:cNvGrpSpPr/>
          <p:nvPr/>
        </p:nvGrpSpPr>
        <p:grpSpPr>
          <a:xfrm>
            <a:off x="501935" y="2467687"/>
            <a:ext cx="2292129" cy="1460846"/>
            <a:chOff x="547092" y="3187497"/>
            <a:chExt cx="2701686" cy="1564301"/>
          </a:xfrm>
        </p:grpSpPr>
        <p:sp>
          <p:nvSpPr>
            <p:cNvPr id="19" name="Speech Bubble: Rectangle with Corners Rounded 1">
              <a:extLst>
                <a:ext uri="{FF2B5EF4-FFF2-40B4-BE49-F238E27FC236}">
                  <a16:creationId xmlns:a16="http://schemas.microsoft.com/office/drawing/2014/main" id="{60471076-E09E-4BB7-9D40-336C9682B41A}"/>
                </a:ext>
              </a:extLst>
            </p:cNvPr>
            <p:cNvSpPr/>
            <p:nvPr/>
          </p:nvSpPr>
          <p:spPr>
            <a:xfrm rot="21115072">
              <a:off x="547092" y="3405710"/>
              <a:ext cx="938041" cy="891069"/>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Speech Bubble: Rectangle 3">
              <a:extLst>
                <a:ext uri="{FF2B5EF4-FFF2-40B4-BE49-F238E27FC236}">
                  <a16:creationId xmlns:a16="http://schemas.microsoft.com/office/drawing/2014/main" id="{1177BA0B-A38A-4CB9-8AEE-13F8C17355AA}"/>
                </a:ext>
              </a:extLst>
            </p:cNvPr>
            <p:cNvSpPr/>
            <p:nvPr/>
          </p:nvSpPr>
          <p:spPr>
            <a:xfrm rot="659947">
              <a:off x="2336804" y="3405710"/>
              <a:ext cx="904876" cy="875716"/>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Speech Bubble: Oval 6">
              <a:extLst>
                <a:ext uri="{FF2B5EF4-FFF2-40B4-BE49-F238E27FC236}">
                  <a16:creationId xmlns:a16="http://schemas.microsoft.com/office/drawing/2014/main" id="{2FB8D918-6397-4B4D-81B1-FF3958C0A07C}"/>
                </a:ext>
              </a:extLst>
            </p:cNvPr>
            <p:cNvSpPr/>
            <p:nvPr/>
          </p:nvSpPr>
          <p:spPr>
            <a:xfrm>
              <a:off x="1310120" y="3187497"/>
              <a:ext cx="1233283" cy="1043077"/>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2" name="Group 10">
              <a:extLst>
                <a:ext uri="{FF2B5EF4-FFF2-40B4-BE49-F238E27FC236}">
                  <a16:creationId xmlns:a16="http://schemas.microsoft.com/office/drawing/2014/main" id="{2264ECA7-2ED7-4E10-9666-74ED55BAC9A1}"/>
                </a:ext>
              </a:extLst>
            </p:cNvPr>
            <p:cNvGrpSpPr/>
            <p:nvPr/>
          </p:nvGrpSpPr>
          <p:grpSpPr>
            <a:xfrm>
              <a:off x="1730315" y="3653528"/>
              <a:ext cx="530267" cy="328755"/>
              <a:chOff x="7582599" y="4457958"/>
              <a:chExt cx="347389" cy="205179"/>
            </a:xfrm>
            <a:solidFill>
              <a:srgbClr val="00B050"/>
            </a:solidFill>
          </p:grpSpPr>
          <p:sp>
            <p:nvSpPr>
              <p:cNvPr id="26" name="Rectangle: Rounded Corners 12">
                <a:extLst>
                  <a:ext uri="{FF2B5EF4-FFF2-40B4-BE49-F238E27FC236}">
                    <a16:creationId xmlns:a16="http://schemas.microsoft.com/office/drawing/2014/main" id="{2F49CF5F-83E8-4B3D-9006-2F08EB8E0089}"/>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Rounded Corners 13">
                <a:extLst>
                  <a:ext uri="{FF2B5EF4-FFF2-40B4-BE49-F238E27FC236}">
                    <a16:creationId xmlns:a16="http://schemas.microsoft.com/office/drawing/2014/main" id="{93D8194B-0EA0-4F41-A3DB-5FD75D11FBF9}"/>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3" name="TextBox 14">
              <a:extLst>
                <a:ext uri="{FF2B5EF4-FFF2-40B4-BE49-F238E27FC236}">
                  <a16:creationId xmlns:a16="http://schemas.microsoft.com/office/drawing/2014/main" id="{4340C109-44E6-47A4-8AB5-6C2D7156A2B5}"/>
                </a:ext>
              </a:extLst>
            </p:cNvPr>
            <p:cNvSpPr txBox="1"/>
            <p:nvPr/>
          </p:nvSpPr>
          <p:spPr>
            <a:xfrm rot="656027">
              <a:off x="2320529" y="3252720"/>
              <a:ext cx="92824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72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353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15">
              <a:extLst>
                <a:ext uri="{FF2B5EF4-FFF2-40B4-BE49-F238E27FC236}">
                  <a16:creationId xmlns:a16="http://schemas.microsoft.com/office/drawing/2014/main" id="{DC591C77-BE8C-4F85-B495-6AF3106FF942}"/>
                </a:ext>
              </a:extLst>
            </p:cNvPr>
            <p:cNvSpPr txBox="1"/>
            <p:nvPr/>
          </p:nvSpPr>
          <p:spPr>
            <a:xfrm rot="21154896">
              <a:off x="560648" y="3215646"/>
              <a:ext cx="92824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5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5" name="Oval 24">
              <a:extLst>
                <a:ext uri="{FF2B5EF4-FFF2-40B4-BE49-F238E27FC236}">
                  <a16:creationId xmlns:a16="http://schemas.microsoft.com/office/drawing/2014/main" id="{0AECE7B4-A721-4C25-AF2E-F7D389D1187F}"/>
                </a:ext>
              </a:extLst>
            </p:cNvPr>
            <p:cNvSpPr/>
            <p:nvPr/>
          </p:nvSpPr>
          <p:spPr>
            <a:xfrm>
              <a:off x="1127777" y="4591801"/>
              <a:ext cx="1527156" cy="15999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49038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30" name="TextBox 27">
            <a:extLst>
              <a:ext uri="{FF2B5EF4-FFF2-40B4-BE49-F238E27FC236}">
                <a16:creationId xmlns:a16="http://schemas.microsoft.com/office/drawing/2014/main" id="{B28E29FF-87BE-45A8-882B-B961681B3697}"/>
              </a:ext>
            </a:extLst>
          </p:cNvPr>
          <p:cNvSpPr txBox="1"/>
          <p:nvPr/>
        </p:nvSpPr>
        <p:spPr>
          <a:xfrm>
            <a:off x="3080802" y="2185336"/>
            <a:ext cx="8360442" cy="3970318"/>
          </a:xfrm>
          <a:prstGeom prst="rect">
            <a:avLst/>
          </a:prstGeom>
          <a:noFill/>
        </p:spPr>
        <p:txBody>
          <a:bodyPr wrap="square" rtlCol="0">
            <a:spAutoFit/>
          </a:bodyPr>
          <a:lstStyle/>
          <a:p>
            <a:pPr>
              <a:lnSpc>
                <a:spcPct val="200000"/>
              </a:lnSpc>
            </a:pPr>
            <a:r>
              <a:rPr lang="tr-TR" b="1" dirty="0"/>
              <a:t>11- </a:t>
            </a:r>
            <a:r>
              <a:rPr lang="tr-TR" dirty="0"/>
              <a:t>Uygulama sonunda, kitapçıklar dâhil tüm sınav evrakları toplanarak kitapçıklar okulda muhafaza edilecektir. Kitapçıklar, öğrencilere sınavdan en erken bir gün sonra dağıtılacaktır. Cevap kâğıtları, uygulama evraklarının geliş biçimine uygun şekilde ivedilikle il veya ilçe millî eğitim müdürlüklerine ulaştırılarak il ölçme değerlendirme merkezine sevki sağlanacaktır. </a:t>
            </a:r>
          </a:p>
          <a:p>
            <a:pPr>
              <a:lnSpc>
                <a:spcPct val="200000"/>
              </a:lnSpc>
            </a:pPr>
            <a:r>
              <a:rPr lang="tr-TR" b="1" dirty="0"/>
              <a:t>12- </a:t>
            </a:r>
            <a:r>
              <a:rPr lang="tr-TR" dirty="0"/>
              <a:t>Uygulamalar süresince, uygulamaya katılmayan sınıflar eğitim öğretime devam edecektir. </a:t>
            </a:r>
          </a:p>
        </p:txBody>
      </p:sp>
      <p:sp>
        <p:nvSpPr>
          <p:cNvPr id="39" name="TextBox 25">
            <a:extLst>
              <a:ext uri="{FF2B5EF4-FFF2-40B4-BE49-F238E27FC236}">
                <a16:creationId xmlns:a16="http://schemas.microsoft.com/office/drawing/2014/main" id="{B0685B92-3933-4C1F-BEE4-DDDC4D52B61A}"/>
              </a:ext>
            </a:extLst>
          </p:cNvPr>
          <p:cNvSpPr txBox="1"/>
          <p:nvPr/>
        </p:nvSpPr>
        <p:spPr>
          <a:xfrm>
            <a:off x="704850" y="1414613"/>
            <a:ext cx="7905749" cy="369332"/>
          </a:xfrm>
          <a:prstGeom prst="rect">
            <a:avLst/>
          </a:prstGeom>
          <a:noFill/>
        </p:spPr>
        <p:txBody>
          <a:bodyPr wrap="square" rtlCol="0">
            <a:spAutoFit/>
          </a:bodyPr>
          <a:lstStyle/>
          <a:p>
            <a:r>
              <a:rPr lang="tr-TR" b="1" dirty="0">
                <a:solidFill>
                  <a:schemeClr val="bg1"/>
                </a:solidFill>
              </a:rPr>
              <a:t>KAZANIM DEĞERLENDİRME UYGULAMASI’NDA DİKKAT EDİLECEK HUSUSLAR </a:t>
            </a:r>
            <a:endParaRPr lang="tr-TR" dirty="0">
              <a:solidFill>
                <a:schemeClr val="bg1"/>
              </a:solidFill>
            </a:endParaRPr>
          </a:p>
        </p:txBody>
      </p:sp>
      <p:grpSp>
        <p:nvGrpSpPr>
          <p:cNvPr id="18" name="Grup 17">
            <a:extLst>
              <a:ext uri="{FF2B5EF4-FFF2-40B4-BE49-F238E27FC236}">
                <a16:creationId xmlns:a16="http://schemas.microsoft.com/office/drawing/2014/main" id="{9917F2FC-790A-4B86-B991-D56CF0544D99}"/>
              </a:ext>
            </a:extLst>
          </p:cNvPr>
          <p:cNvGrpSpPr/>
          <p:nvPr/>
        </p:nvGrpSpPr>
        <p:grpSpPr>
          <a:xfrm>
            <a:off x="501935" y="2467687"/>
            <a:ext cx="2292129" cy="1460846"/>
            <a:chOff x="547092" y="3187497"/>
            <a:chExt cx="2701686" cy="1564301"/>
          </a:xfrm>
        </p:grpSpPr>
        <p:sp>
          <p:nvSpPr>
            <p:cNvPr id="19" name="Speech Bubble: Rectangle with Corners Rounded 1">
              <a:extLst>
                <a:ext uri="{FF2B5EF4-FFF2-40B4-BE49-F238E27FC236}">
                  <a16:creationId xmlns:a16="http://schemas.microsoft.com/office/drawing/2014/main" id="{866A79E3-0760-4807-9D60-0F2143B5D36D}"/>
                </a:ext>
              </a:extLst>
            </p:cNvPr>
            <p:cNvSpPr/>
            <p:nvPr/>
          </p:nvSpPr>
          <p:spPr>
            <a:xfrm rot="21115072">
              <a:off x="547092" y="3405710"/>
              <a:ext cx="938041" cy="891069"/>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Speech Bubble: Rectangle 3">
              <a:extLst>
                <a:ext uri="{FF2B5EF4-FFF2-40B4-BE49-F238E27FC236}">
                  <a16:creationId xmlns:a16="http://schemas.microsoft.com/office/drawing/2014/main" id="{8A3CD4AD-7775-4E92-9193-B198A3498BAB}"/>
                </a:ext>
              </a:extLst>
            </p:cNvPr>
            <p:cNvSpPr/>
            <p:nvPr/>
          </p:nvSpPr>
          <p:spPr>
            <a:xfrm rot="659947">
              <a:off x="2336804" y="3405710"/>
              <a:ext cx="904876" cy="875716"/>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Speech Bubble: Oval 6">
              <a:extLst>
                <a:ext uri="{FF2B5EF4-FFF2-40B4-BE49-F238E27FC236}">
                  <a16:creationId xmlns:a16="http://schemas.microsoft.com/office/drawing/2014/main" id="{BA9676CD-D2FC-4544-9130-85B2F250AE57}"/>
                </a:ext>
              </a:extLst>
            </p:cNvPr>
            <p:cNvSpPr/>
            <p:nvPr/>
          </p:nvSpPr>
          <p:spPr>
            <a:xfrm>
              <a:off x="1310120" y="3187497"/>
              <a:ext cx="1233283" cy="1043077"/>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2" name="Group 10">
              <a:extLst>
                <a:ext uri="{FF2B5EF4-FFF2-40B4-BE49-F238E27FC236}">
                  <a16:creationId xmlns:a16="http://schemas.microsoft.com/office/drawing/2014/main" id="{97C9668B-684B-42D1-B56C-152758BAE19C}"/>
                </a:ext>
              </a:extLst>
            </p:cNvPr>
            <p:cNvGrpSpPr/>
            <p:nvPr/>
          </p:nvGrpSpPr>
          <p:grpSpPr>
            <a:xfrm>
              <a:off x="1730315" y="3653528"/>
              <a:ext cx="530267" cy="328755"/>
              <a:chOff x="7582599" y="4457958"/>
              <a:chExt cx="347389" cy="205179"/>
            </a:xfrm>
            <a:solidFill>
              <a:srgbClr val="00B050"/>
            </a:solidFill>
          </p:grpSpPr>
          <p:sp>
            <p:nvSpPr>
              <p:cNvPr id="26" name="Rectangle: Rounded Corners 12">
                <a:extLst>
                  <a:ext uri="{FF2B5EF4-FFF2-40B4-BE49-F238E27FC236}">
                    <a16:creationId xmlns:a16="http://schemas.microsoft.com/office/drawing/2014/main" id="{44DF0D71-D865-4B58-9833-FB8A18AF30DD}"/>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Rounded Corners 13">
                <a:extLst>
                  <a:ext uri="{FF2B5EF4-FFF2-40B4-BE49-F238E27FC236}">
                    <a16:creationId xmlns:a16="http://schemas.microsoft.com/office/drawing/2014/main" id="{C989B662-FA10-4B7F-B076-1B07B3F279CE}"/>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3" name="TextBox 14">
              <a:extLst>
                <a:ext uri="{FF2B5EF4-FFF2-40B4-BE49-F238E27FC236}">
                  <a16:creationId xmlns:a16="http://schemas.microsoft.com/office/drawing/2014/main" id="{E831D724-C6C5-4569-8167-619DC7525803}"/>
                </a:ext>
              </a:extLst>
            </p:cNvPr>
            <p:cNvSpPr txBox="1"/>
            <p:nvPr/>
          </p:nvSpPr>
          <p:spPr>
            <a:xfrm rot="656027">
              <a:off x="2320529" y="3252720"/>
              <a:ext cx="92824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72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353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15">
              <a:extLst>
                <a:ext uri="{FF2B5EF4-FFF2-40B4-BE49-F238E27FC236}">
                  <a16:creationId xmlns:a16="http://schemas.microsoft.com/office/drawing/2014/main" id="{66A72381-D993-453D-968F-A35620B936C8}"/>
                </a:ext>
              </a:extLst>
            </p:cNvPr>
            <p:cNvSpPr txBox="1"/>
            <p:nvPr/>
          </p:nvSpPr>
          <p:spPr>
            <a:xfrm rot="21154896">
              <a:off x="560648" y="3215646"/>
              <a:ext cx="92824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5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5" name="Oval 24">
              <a:extLst>
                <a:ext uri="{FF2B5EF4-FFF2-40B4-BE49-F238E27FC236}">
                  <a16:creationId xmlns:a16="http://schemas.microsoft.com/office/drawing/2014/main" id="{43C91942-8CD9-4B25-B80D-6C33D54D6BE3}"/>
                </a:ext>
              </a:extLst>
            </p:cNvPr>
            <p:cNvSpPr/>
            <p:nvPr/>
          </p:nvSpPr>
          <p:spPr>
            <a:xfrm>
              <a:off x="1127777" y="4591801"/>
              <a:ext cx="1527156" cy="15999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357785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30" name="TextBox 27">
            <a:extLst>
              <a:ext uri="{FF2B5EF4-FFF2-40B4-BE49-F238E27FC236}">
                <a16:creationId xmlns:a16="http://schemas.microsoft.com/office/drawing/2014/main" id="{B28E29FF-87BE-45A8-882B-B961681B3697}"/>
              </a:ext>
            </a:extLst>
          </p:cNvPr>
          <p:cNvSpPr txBox="1"/>
          <p:nvPr/>
        </p:nvSpPr>
        <p:spPr>
          <a:xfrm>
            <a:off x="3080802" y="2448305"/>
            <a:ext cx="8360442" cy="2862322"/>
          </a:xfrm>
          <a:prstGeom prst="rect">
            <a:avLst/>
          </a:prstGeom>
          <a:noFill/>
        </p:spPr>
        <p:txBody>
          <a:bodyPr wrap="square" rtlCol="0">
            <a:spAutoFit/>
          </a:bodyPr>
          <a:lstStyle/>
          <a:p>
            <a:pPr>
              <a:lnSpc>
                <a:spcPct val="200000"/>
              </a:lnSpc>
            </a:pPr>
            <a:r>
              <a:rPr lang="tr-TR" b="1" dirty="0"/>
              <a:t>13- </a:t>
            </a:r>
            <a:r>
              <a:rPr lang="tr-TR" dirty="0"/>
              <a:t>İllerde uygulama verileri kullanılarak herhangi bir analiz ya da raporlama çalışması yapılmayacaktır. </a:t>
            </a:r>
          </a:p>
          <a:p>
            <a:pPr>
              <a:lnSpc>
                <a:spcPct val="200000"/>
              </a:lnSpc>
            </a:pPr>
            <a:r>
              <a:rPr lang="tr-TR" b="1" dirty="0"/>
              <a:t>14- </a:t>
            </a:r>
            <a:r>
              <a:rPr lang="tr-TR" dirty="0"/>
              <a:t>Uygulama sürecinin sorunsuz bir şekilde yürütülebilmesi için il ve ilçe millî eğitim müdürlüklerince gerekli tedbirler alınacaktır. </a:t>
            </a:r>
          </a:p>
          <a:p>
            <a:pPr>
              <a:lnSpc>
                <a:spcPct val="200000"/>
              </a:lnSpc>
            </a:pPr>
            <a:r>
              <a:rPr lang="tr-TR" b="1" dirty="0"/>
              <a:t>15- </a:t>
            </a:r>
            <a:r>
              <a:rPr lang="tr-TR" dirty="0"/>
              <a:t>Kazanım Değerlendirme Uygulamasına yönelik mazeret uygulaması yapılmayacaktır. </a:t>
            </a:r>
          </a:p>
        </p:txBody>
      </p:sp>
      <p:sp>
        <p:nvSpPr>
          <p:cNvPr id="39" name="TextBox 25">
            <a:extLst>
              <a:ext uri="{FF2B5EF4-FFF2-40B4-BE49-F238E27FC236}">
                <a16:creationId xmlns:a16="http://schemas.microsoft.com/office/drawing/2014/main" id="{B0685B92-3933-4C1F-BEE4-DDDC4D52B61A}"/>
              </a:ext>
            </a:extLst>
          </p:cNvPr>
          <p:cNvSpPr txBox="1"/>
          <p:nvPr/>
        </p:nvSpPr>
        <p:spPr>
          <a:xfrm>
            <a:off x="704850" y="1414613"/>
            <a:ext cx="7905749" cy="369332"/>
          </a:xfrm>
          <a:prstGeom prst="rect">
            <a:avLst/>
          </a:prstGeom>
          <a:noFill/>
        </p:spPr>
        <p:txBody>
          <a:bodyPr wrap="square" rtlCol="0">
            <a:spAutoFit/>
          </a:bodyPr>
          <a:lstStyle/>
          <a:p>
            <a:r>
              <a:rPr lang="tr-TR" b="1" dirty="0">
                <a:solidFill>
                  <a:schemeClr val="bg1"/>
                </a:solidFill>
              </a:rPr>
              <a:t>KAZANIM DEĞERLENDİRME UYGULAMASI’NDA DİKKAT EDİLECEK HUSUSLAR </a:t>
            </a:r>
            <a:endParaRPr lang="tr-TR" dirty="0">
              <a:solidFill>
                <a:schemeClr val="bg1"/>
              </a:solidFill>
            </a:endParaRPr>
          </a:p>
        </p:txBody>
      </p:sp>
      <p:grpSp>
        <p:nvGrpSpPr>
          <p:cNvPr id="18" name="Grup 17">
            <a:extLst>
              <a:ext uri="{FF2B5EF4-FFF2-40B4-BE49-F238E27FC236}">
                <a16:creationId xmlns:a16="http://schemas.microsoft.com/office/drawing/2014/main" id="{CF6E5808-8575-48A1-94E0-3D55823BD279}"/>
              </a:ext>
            </a:extLst>
          </p:cNvPr>
          <p:cNvGrpSpPr/>
          <p:nvPr/>
        </p:nvGrpSpPr>
        <p:grpSpPr>
          <a:xfrm>
            <a:off x="501935" y="2467687"/>
            <a:ext cx="2292129" cy="1460846"/>
            <a:chOff x="547092" y="3187497"/>
            <a:chExt cx="2701686" cy="1564301"/>
          </a:xfrm>
        </p:grpSpPr>
        <p:sp>
          <p:nvSpPr>
            <p:cNvPr id="19" name="Speech Bubble: Rectangle with Corners Rounded 1">
              <a:extLst>
                <a:ext uri="{FF2B5EF4-FFF2-40B4-BE49-F238E27FC236}">
                  <a16:creationId xmlns:a16="http://schemas.microsoft.com/office/drawing/2014/main" id="{2DBA0C07-4D94-42A7-87A5-9641B051C3DA}"/>
                </a:ext>
              </a:extLst>
            </p:cNvPr>
            <p:cNvSpPr/>
            <p:nvPr/>
          </p:nvSpPr>
          <p:spPr>
            <a:xfrm rot="21115072">
              <a:off x="547092" y="3405710"/>
              <a:ext cx="938041" cy="891069"/>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Speech Bubble: Rectangle 3">
              <a:extLst>
                <a:ext uri="{FF2B5EF4-FFF2-40B4-BE49-F238E27FC236}">
                  <a16:creationId xmlns:a16="http://schemas.microsoft.com/office/drawing/2014/main" id="{147D70F7-0095-4A96-82CC-F95587212CAD}"/>
                </a:ext>
              </a:extLst>
            </p:cNvPr>
            <p:cNvSpPr/>
            <p:nvPr/>
          </p:nvSpPr>
          <p:spPr>
            <a:xfrm rot="659947">
              <a:off x="2336804" y="3405710"/>
              <a:ext cx="904876" cy="875716"/>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Speech Bubble: Oval 6">
              <a:extLst>
                <a:ext uri="{FF2B5EF4-FFF2-40B4-BE49-F238E27FC236}">
                  <a16:creationId xmlns:a16="http://schemas.microsoft.com/office/drawing/2014/main" id="{24450E86-87EF-46F7-9FFD-F28C037E3A94}"/>
                </a:ext>
              </a:extLst>
            </p:cNvPr>
            <p:cNvSpPr/>
            <p:nvPr/>
          </p:nvSpPr>
          <p:spPr>
            <a:xfrm>
              <a:off x="1310120" y="3187497"/>
              <a:ext cx="1233283" cy="1043077"/>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2" name="Group 10">
              <a:extLst>
                <a:ext uri="{FF2B5EF4-FFF2-40B4-BE49-F238E27FC236}">
                  <a16:creationId xmlns:a16="http://schemas.microsoft.com/office/drawing/2014/main" id="{BE0A4F56-85F1-43EC-B80F-7912150D3D9A}"/>
                </a:ext>
              </a:extLst>
            </p:cNvPr>
            <p:cNvGrpSpPr/>
            <p:nvPr/>
          </p:nvGrpSpPr>
          <p:grpSpPr>
            <a:xfrm>
              <a:off x="1730315" y="3653528"/>
              <a:ext cx="530267" cy="328755"/>
              <a:chOff x="7582599" y="4457958"/>
              <a:chExt cx="347389" cy="205179"/>
            </a:xfrm>
            <a:solidFill>
              <a:srgbClr val="00B050"/>
            </a:solidFill>
          </p:grpSpPr>
          <p:sp>
            <p:nvSpPr>
              <p:cNvPr id="26" name="Rectangle: Rounded Corners 12">
                <a:extLst>
                  <a:ext uri="{FF2B5EF4-FFF2-40B4-BE49-F238E27FC236}">
                    <a16:creationId xmlns:a16="http://schemas.microsoft.com/office/drawing/2014/main" id="{A5E7D406-0BD7-480D-9828-EBCD6BD9C713}"/>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Rounded Corners 13">
                <a:extLst>
                  <a:ext uri="{FF2B5EF4-FFF2-40B4-BE49-F238E27FC236}">
                    <a16:creationId xmlns:a16="http://schemas.microsoft.com/office/drawing/2014/main" id="{62F917A4-0387-4146-B97A-0D5AD0B01D11}"/>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3" name="TextBox 14">
              <a:extLst>
                <a:ext uri="{FF2B5EF4-FFF2-40B4-BE49-F238E27FC236}">
                  <a16:creationId xmlns:a16="http://schemas.microsoft.com/office/drawing/2014/main" id="{FA948E73-0105-42C2-B250-41E72A3EB24B}"/>
                </a:ext>
              </a:extLst>
            </p:cNvPr>
            <p:cNvSpPr txBox="1"/>
            <p:nvPr/>
          </p:nvSpPr>
          <p:spPr>
            <a:xfrm rot="656027">
              <a:off x="2320529" y="3252720"/>
              <a:ext cx="92824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72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353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15">
              <a:extLst>
                <a:ext uri="{FF2B5EF4-FFF2-40B4-BE49-F238E27FC236}">
                  <a16:creationId xmlns:a16="http://schemas.microsoft.com/office/drawing/2014/main" id="{66389270-0370-47ED-B812-A9F7F47C4EDB}"/>
                </a:ext>
              </a:extLst>
            </p:cNvPr>
            <p:cNvSpPr txBox="1"/>
            <p:nvPr/>
          </p:nvSpPr>
          <p:spPr>
            <a:xfrm rot="21154896">
              <a:off x="560648" y="3215646"/>
              <a:ext cx="92824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5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5" name="Oval 24">
              <a:extLst>
                <a:ext uri="{FF2B5EF4-FFF2-40B4-BE49-F238E27FC236}">
                  <a16:creationId xmlns:a16="http://schemas.microsoft.com/office/drawing/2014/main" id="{68412587-BDEE-4CC0-8882-495A892D2EA7}"/>
                </a:ext>
              </a:extLst>
            </p:cNvPr>
            <p:cNvSpPr/>
            <p:nvPr/>
          </p:nvSpPr>
          <p:spPr>
            <a:xfrm>
              <a:off x="1127777" y="4591801"/>
              <a:ext cx="1527156" cy="15999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6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29" name="TextBox 29">
            <a:extLst>
              <a:ext uri="{FF2B5EF4-FFF2-40B4-BE49-F238E27FC236}">
                <a16:creationId xmlns:a16="http://schemas.microsoft.com/office/drawing/2014/main" id="{58206D10-CBD0-4232-AD3B-0197AEE2F8E0}"/>
              </a:ext>
            </a:extLst>
          </p:cNvPr>
          <p:cNvSpPr txBox="1"/>
          <p:nvPr/>
        </p:nvSpPr>
        <p:spPr>
          <a:xfrm>
            <a:off x="1149560" y="1396624"/>
            <a:ext cx="6566050" cy="338554"/>
          </a:xfrm>
          <a:prstGeom prst="rect">
            <a:avLst/>
          </a:prstGeom>
          <a:noFill/>
        </p:spPr>
        <p:txBody>
          <a:bodyPr wrap="square" rtlCol="0">
            <a:spAutoFit/>
          </a:bodyPr>
          <a:lstStyle/>
          <a:p>
            <a:pPr algn="just">
              <a:defRPr/>
            </a:pPr>
            <a:r>
              <a:rPr lang="tr-TR" sz="1600" dirty="0">
                <a:solidFill>
                  <a:schemeClr val="bg1"/>
                </a:solidFill>
              </a:rPr>
              <a:t>Kazanım Değerlendirme Uygulaması Evraklarının Teslim Alınması</a:t>
            </a:r>
          </a:p>
        </p:txBody>
      </p:sp>
      <p:sp>
        <p:nvSpPr>
          <p:cNvPr id="31" name="TextBox 29">
            <a:extLst>
              <a:ext uri="{FF2B5EF4-FFF2-40B4-BE49-F238E27FC236}">
                <a16:creationId xmlns:a16="http://schemas.microsoft.com/office/drawing/2014/main" id="{58206D10-CBD0-4232-AD3B-0197AEE2F8E0}"/>
              </a:ext>
            </a:extLst>
          </p:cNvPr>
          <p:cNvSpPr txBox="1"/>
          <p:nvPr/>
        </p:nvSpPr>
        <p:spPr>
          <a:xfrm>
            <a:off x="3270812" y="2272267"/>
            <a:ext cx="8376914" cy="2251065"/>
          </a:xfrm>
          <a:prstGeom prst="rect">
            <a:avLst/>
          </a:prstGeom>
          <a:noFill/>
        </p:spPr>
        <p:txBody>
          <a:bodyPr wrap="square" rtlCol="0">
            <a:spAutoFit/>
          </a:bodyPr>
          <a:lstStyle/>
          <a:p>
            <a:pPr lvl="0">
              <a:lnSpc>
                <a:spcPct val="150000"/>
              </a:lnSpc>
            </a:pPr>
            <a:r>
              <a:rPr lang="tr-TR" sz="2400" dirty="0"/>
              <a:t>Kazanım Değerlendirme Uygulaması evrakları</a:t>
            </a:r>
            <a:r>
              <a:rPr lang="tr-TR" sz="2400" b="1" dirty="0"/>
              <a:t> 25 Ekim  2021 Pazartesi </a:t>
            </a:r>
            <a:r>
              <a:rPr lang="tr-TR" sz="2400" dirty="0"/>
              <a:t> günü mesai saatleri içinde ilçe müdürlükleri tarafından Tekirdağ Ölçme Değerlendirme Merkezinden tutanak karşılığında teslim alınacaktır.</a:t>
            </a:r>
          </a:p>
        </p:txBody>
      </p:sp>
      <p:grpSp>
        <p:nvGrpSpPr>
          <p:cNvPr id="17" name="Grup 16">
            <a:extLst>
              <a:ext uri="{FF2B5EF4-FFF2-40B4-BE49-F238E27FC236}">
                <a16:creationId xmlns:a16="http://schemas.microsoft.com/office/drawing/2014/main" id="{5CABAFD2-9290-4F07-8A2A-22A3054F1193}"/>
              </a:ext>
            </a:extLst>
          </p:cNvPr>
          <p:cNvGrpSpPr/>
          <p:nvPr/>
        </p:nvGrpSpPr>
        <p:grpSpPr>
          <a:xfrm>
            <a:off x="501935" y="2467687"/>
            <a:ext cx="2292129" cy="1460846"/>
            <a:chOff x="547092" y="3187497"/>
            <a:chExt cx="2701686" cy="1564301"/>
          </a:xfrm>
        </p:grpSpPr>
        <p:sp>
          <p:nvSpPr>
            <p:cNvPr id="28" name="Speech Bubble: Rectangle with Corners Rounded 1">
              <a:extLst>
                <a:ext uri="{FF2B5EF4-FFF2-40B4-BE49-F238E27FC236}">
                  <a16:creationId xmlns:a16="http://schemas.microsoft.com/office/drawing/2014/main" id="{3D4206B7-77D3-4F53-8704-BD2D1DEB753A}"/>
                </a:ext>
              </a:extLst>
            </p:cNvPr>
            <p:cNvSpPr/>
            <p:nvPr/>
          </p:nvSpPr>
          <p:spPr>
            <a:xfrm rot="21115072">
              <a:off x="547092" y="3405710"/>
              <a:ext cx="938041" cy="891069"/>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Speech Bubble: Rectangle 3">
              <a:extLst>
                <a:ext uri="{FF2B5EF4-FFF2-40B4-BE49-F238E27FC236}">
                  <a16:creationId xmlns:a16="http://schemas.microsoft.com/office/drawing/2014/main" id="{E7A384BE-227F-4580-A3E9-21757E5A3FC6}"/>
                </a:ext>
              </a:extLst>
            </p:cNvPr>
            <p:cNvSpPr/>
            <p:nvPr/>
          </p:nvSpPr>
          <p:spPr>
            <a:xfrm rot="659947">
              <a:off x="2336804" y="3405710"/>
              <a:ext cx="904876" cy="875716"/>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Speech Bubble: Oval 6">
              <a:extLst>
                <a:ext uri="{FF2B5EF4-FFF2-40B4-BE49-F238E27FC236}">
                  <a16:creationId xmlns:a16="http://schemas.microsoft.com/office/drawing/2014/main" id="{72A69E60-4C7A-44EA-8796-505D41719C15}"/>
                </a:ext>
              </a:extLst>
            </p:cNvPr>
            <p:cNvSpPr/>
            <p:nvPr/>
          </p:nvSpPr>
          <p:spPr>
            <a:xfrm>
              <a:off x="1310120" y="3187497"/>
              <a:ext cx="1233283" cy="1043077"/>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3" name="Group 10">
              <a:extLst>
                <a:ext uri="{FF2B5EF4-FFF2-40B4-BE49-F238E27FC236}">
                  <a16:creationId xmlns:a16="http://schemas.microsoft.com/office/drawing/2014/main" id="{B11A2DD7-03B6-4E4E-8C63-7BBF83E8C1D3}"/>
                </a:ext>
              </a:extLst>
            </p:cNvPr>
            <p:cNvGrpSpPr/>
            <p:nvPr/>
          </p:nvGrpSpPr>
          <p:grpSpPr>
            <a:xfrm>
              <a:off x="1730315" y="3653528"/>
              <a:ext cx="530267" cy="328755"/>
              <a:chOff x="7582599" y="4457958"/>
              <a:chExt cx="347389" cy="205179"/>
            </a:xfrm>
            <a:solidFill>
              <a:srgbClr val="00B050"/>
            </a:solidFill>
          </p:grpSpPr>
          <p:sp>
            <p:nvSpPr>
              <p:cNvPr id="37" name="Rectangle: Rounded Corners 12">
                <a:extLst>
                  <a:ext uri="{FF2B5EF4-FFF2-40B4-BE49-F238E27FC236}">
                    <a16:creationId xmlns:a16="http://schemas.microsoft.com/office/drawing/2014/main" id="{45F72AF1-F3E4-4413-A157-091C59FBA88A}"/>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Rounded Corners 13">
                <a:extLst>
                  <a:ext uri="{FF2B5EF4-FFF2-40B4-BE49-F238E27FC236}">
                    <a16:creationId xmlns:a16="http://schemas.microsoft.com/office/drawing/2014/main" id="{10D2BDFF-8CFA-4189-B02D-1B12E1060481}"/>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4" name="TextBox 14">
              <a:extLst>
                <a:ext uri="{FF2B5EF4-FFF2-40B4-BE49-F238E27FC236}">
                  <a16:creationId xmlns:a16="http://schemas.microsoft.com/office/drawing/2014/main" id="{DC9707D1-45B4-4725-8471-AD3F4FE3392D}"/>
                </a:ext>
              </a:extLst>
            </p:cNvPr>
            <p:cNvSpPr txBox="1"/>
            <p:nvPr/>
          </p:nvSpPr>
          <p:spPr>
            <a:xfrm rot="656027">
              <a:off x="2320529" y="3252720"/>
              <a:ext cx="92824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72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353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5" name="TextBox 15">
              <a:extLst>
                <a:ext uri="{FF2B5EF4-FFF2-40B4-BE49-F238E27FC236}">
                  <a16:creationId xmlns:a16="http://schemas.microsoft.com/office/drawing/2014/main" id="{79393F2C-B12C-4032-9040-7A983006E5B5}"/>
                </a:ext>
              </a:extLst>
            </p:cNvPr>
            <p:cNvSpPr txBox="1"/>
            <p:nvPr/>
          </p:nvSpPr>
          <p:spPr>
            <a:xfrm rot="21154896">
              <a:off x="560648" y="3215646"/>
              <a:ext cx="92824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5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6" name="Oval 35">
              <a:extLst>
                <a:ext uri="{FF2B5EF4-FFF2-40B4-BE49-F238E27FC236}">
                  <a16:creationId xmlns:a16="http://schemas.microsoft.com/office/drawing/2014/main" id="{DEC3B391-143F-4CF5-B149-178C520C6D72}"/>
                </a:ext>
              </a:extLst>
            </p:cNvPr>
            <p:cNvSpPr/>
            <p:nvPr/>
          </p:nvSpPr>
          <p:spPr>
            <a:xfrm>
              <a:off x="1127777" y="4591801"/>
              <a:ext cx="1527156" cy="15999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544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31" name="TextBox 29">
            <a:extLst>
              <a:ext uri="{FF2B5EF4-FFF2-40B4-BE49-F238E27FC236}">
                <a16:creationId xmlns:a16="http://schemas.microsoft.com/office/drawing/2014/main" id="{58206D10-CBD0-4232-AD3B-0197AEE2F8E0}"/>
              </a:ext>
            </a:extLst>
          </p:cNvPr>
          <p:cNvSpPr txBox="1"/>
          <p:nvPr/>
        </p:nvSpPr>
        <p:spPr>
          <a:xfrm>
            <a:off x="1785257" y="1999802"/>
            <a:ext cx="9884229" cy="4420890"/>
          </a:xfrm>
          <a:prstGeom prst="rect">
            <a:avLst/>
          </a:prstGeom>
          <a:noFill/>
        </p:spPr>
        <p:txBody>
          <a:bodyPr wrap="square" rtlCol="0">
            <a:spAutoFit/>
          </a:bodyPr>
          <a:lstStyle/>
          <a:p>
            <a:pPr lvl="0">
              <a:lnSpc>
                <a:spcPct val="200000"/>
              </a:lnSpc>
            </a:pPr>
            <a:r>
              <a:rPr lang="tr-TR" sz="2400" dirty="0"/>
              <a:t>Teslim alınan evrakların güvenli bir şekilde korunması sağlanacaktır. Kazanım Değerlendirme Uygulaması evrakı uygulama gününden önce </a:t>
            </a:r>
            <a:r>
              <a:rPr lang="tr-TR" sz="2400" b="1" dirty="0"/>
              <a:t>kesinlikle</a:t>
            </a:r>
            <a:r>
              <a:rPr lang="tr-TR" sz="2400" dirty="0"/>
              <a:t> açılmayacaktır.</a:t>
            </a:r>
          </a:p>
          <a:p>
            <a:pPr lvl="0">
              <a:lnSpc>
                <a:spcPct val="200000"/>
              </a:lnSpc>
            </a:pPr>
            <a:r>
              <a:rPr lang="tr-TR" sz="2400" dirty="0"/>
              <a:t>Uygulama evrakları uygulamanın yapılacağı gün ilgili okul koordinatörüne </a:t>
            </a:r>
            <a:r>
              <a:rPr lang="tr-TR" sz="2400" b="1" u="sng" dirty="0"/>
              <a:t>ilçe koordinatörünün  </a:t>
            </a:r>
            <a:r>
              <a:rPr lang="tr-TR" sz="2400" dirty="0"/>
              <a:t>görevlendireceği personel tarafından imza karşılığı tutanakla teslim edilecektir.</a:t>
            </a:r>
          </a:p>
        </p:txBody>
      </p:sp>
      <p:sp>
        <p:nvSpPr>
          <p:cNvPr id="17" name="TextBox 29">
            <a:extLst>
              <a:ext uri="{FF2B5EF4-FFF2-40B4-BE49-F238E27FC236}">
                <a16:creationId xmlns:a16="http://schemas.microsoft.com/office/drawing/2014/main" id="{1F5BF3E2-99F3-4F73-9043-5F829B413056}"/>
              </a:ext>
            </a:extLst>
          </p:cNvPr>
          <p:cNvSpPr txBox="1"/>
          <p:nvPr/>
        </p:nvSpPr>
        <p:spPr>
          <a:xfrm>
            <a:off x="1149560" y="1396624"/>
            <a:ext cx="6566050" cy="338554"/>
          </a:xfrm>
          <a:prstGeom prst="rect">
            <a:avLst/>
          </a:prstGeom>
          <a:noFill/>
        </p:spPr>
        <p:txBody>
          <a:bodyPr wrap="square" rtlCol="0">
            <a:spAutoFit/>
          </a:bodyPr>
          <a:lstStyle/>
          <a:p>
            <a:pPr algn="just">
              <a:defRPr/>
            </a:pPr>
            <a:r>
              <a:rPr lang="tr-TR" sz="1600" dirty="0">
                <a:solidFill>
                  <a:schemeClr val="bg1"/>
                </a:solidFill>
              </a:rPr>
              <a:t>Kazanım Değerlendirme Uygulaması Evraklarının Teslim Alınması</a:t>
            </a:r>
          </a:p>
        </p:txBody>
      </p:sp>
      <p:pic>
        <p:nvPicPr>
          <p:cNvPr id="3" name="Grafik 2" descr="Güvenlik kamerası">
            <a:extLst>
              <a:ext uri="{FF2B5EF4-FFF2-40B4-BE49-F238E27FC236}">
                <a16:creationId xmlns:a16="http://schemas.microsoft.com/office/drawing/2014/main" id="{8B0F441B-7B22-408C-8B75-2555AAAEE1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3593" y="2144486"/>
            <a:ext cx="1284514" cy="1284514"/>
          </a:xfrm>
          <a:prstGeom prst="rect">
            <a:avLst/>
          </a:prstGeom>
        </p:spPr>
      </p:pic>
    </p:spTree>
    <p:extLst>
      <p:ext uri="{BB962C8B-B14F-4D97-AF65-F5344CB8AC3E}">
        <p14:creationId xmlns:p14="http://schemas.microsoft.com/office/powerpoint/2010/main" val="866136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29" name="TextBox 25">
            <a:extLst>
              <a:ext uri="{FF2B5EF4-FFF2-40B4-BE49-F238E27FC236}">
                <a16:creationId xmlns:a16="http://schemas.microsoft.com/office/drawing/2014/main" id="{AFE0ADF0-60ED-427C-8750-80ACC702B290}"/>
              </a:ext>
            </a:extLst>
          </p:cNvPr>
          <p:cNvSpPr txBox="1"/>
          <p:nvPr/>
        </p:nvSpPr>
        <p:spPr>
          <a:xfrm>
            <a:off x="909668" y="1396624"/>
            <a:ext cx="4026886" cy="338554"/>
          </a:xfrm>
          <a:prstGeom prst="rect">
            <a:avLst/>
          </a:prstGeom>
          <a:noFill/>
        </p:spPr>
        <p:txBody>
          <a:bodyPr wrap="square" rtlCol="0">
            <a:spAutoFit/>
          </a:bodyPr>
          <a:lstStyle/>
          <a:p>
            <a:pPr algn="just">
              <a:defRPr/>
            </a:pPr>
            <a:r>
              <a:rPr lang="tr-TR" sz="1600" dirty="0">
                <a:solidFill>
                  <a:srgbClr val="FFFFFF"/>
                </a:solidFill>
                <a:latin typeface="Open Sans" panose="020B0606030504020204" pitchFamily="34" charset="0"/>
              </a:rPr>
              <a:t>Uygulama Kitapçıkları ve Gizlilik</a:t>
            </a:r>
            <a:endParaRPr lang="en-GB" sz="16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1" name="TextBox 25">
            <a:extLst>
              <a:ext uri="{FF2B5EF4-FFF2-40B4-BE49-F238E27FC236}">
                <a16:creationId xmlns:a16="http://schemas.microsoft.com/office/drawing/2014/main" id="{AFE0ADF0-60ED-427C-8750-80ACC702B290}"/>
              </a:ext>
            </a:extLst>
          </p:cNvPr>
          <p:cNvSpPr txBox="1"/>
          <p:nvPr/>
        </p:nvSpPr>
        <p:spPr>
          <a:xfrm>
            <a:off x="2377888" y="2008651"/>
            <a:ext cx="9269826" cy="4401205"/>
          </a:xfrm>
          <a:prstGeom prst="rect">
            <a:avLst/>
          </a:prstGeom>
          <a:noFill/>
        </p:spPr>
        <p:txBody>
          <a:bodyPr wrap="square" rtlCol="0">
            <a:spAutoFit/>
          </a:bodyPr>
          <a:lstStyle/>
          <a:p>
            <a:pPr algn="just">
              <a:lnSpc>
                <a:spcPct val="200000"/>
              </a:lnSpc>
              <a:defRPr/>
            </a:pPr>
            <a:r>
              <a:rPr lang="tr-TR" sz="2000" dirty="0"/>
              <a:t>Kitapçıklar öğrencilerden </a:t>
            </a:r>
            <a:r>
              <a:rPr lang="tr-TR" sz="2000" b="1" u="sng" dirty="0"/>
              <a:t>geri alınacaktır</a:t>
            </a:r>
            <a:r>
              <a:rPr lang="tr-TR" sz="2000" dirty="0"/>
              <a:t>. Kazanım Değerlendirme Uygulaması ile ilgili tüm taraflarca gizlilik esas alınacak, sorular kesinlikle herhangi bir şekilde paylaşılmayacaktır. Toplanan kitapçıklar okullarda muhafaza edilecek ve uygulamalar tamamlandığında öğrencilere geri verilecektir.</a:t>
            </a:r>
          </a:p>
          <a:p>
            <a:pPr algn="just">
              <a:lnSpc>
                <a:spcPct val="200000"/>
              </a:lnSpc>
              <a:defRPr/>
            </a:pPr>
            <a:r>
              <a:rPr lang="tr-TR" sz="2000" dirty="0"/>
              <a:t>Uygulama tamamlandığında Bakanlığımız tarafından soru kitapçıkları ve cevap anahtarları yayımlanacaktır. Öğrencilere veya okullara herhangi bir karne verilmeyecek, sıralama </a:t>
            </a:r>
            <a:r>
              <a:rPr lang="tr-TR" sz="2000" dirty="0" err="1"/>
              <a:t>vs</a:t>
            </a:r>
            <a:r>
              <a:rPr lang="tr-TR" sz="2000" dirty="0"/>
              <a:t> yapılmayacaktır.</a:t>
            </a:r>
            <a:endParaRPr lang="tr-TR" dirty="0">
              <a:latin typeface="Open Sans" panose="020B0606030504020204" pitchFamily="34" charset="0"/>
            </a:endParaRPr>
          </a:p>
        </p:txBody>
      </p:sp>
      <p:pic>
        <p:nvPicPr>
          <p:cNvPr id="5" name="Grafik 4" descr="Uyarı">
            <a:extLst>
              <a:ext uri="{FF2B5EF4-FFF2-40B4-BE49-F238E27FC236}">
                <a16:creationId xmlns:a16="http://schemas.microsoft.com/office/drawing/2014/main" id="{393E8721-1033-46E3-A48E-AD98ECF2146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9668" y="2231571"/>
            <a:ext cx="914400" cy="914400"/>
          </a:xfrm>
          <a:prstGeom prst="rect">
            <a:avLst/>
          </a:prstGeom>
        </p:spPr>
      </p:pic>
    </p:spTree>
    <p:extLst>
      <p:ext uri="{BB962C8B-B14F-4D97-AF65-F5344CB8AC3E}">
        <p14:creationId xmlns:p14="http://schemas.microsoft.com/office/powerpoint/2010/main" val="1284743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32" name="TextBox 27">
            <a:extLst>
              <a:ext uri="{FF2B5EF4-FFF2-40B4-BE49-F238E27FC236}">
                <a16:creationId xmlns:a16="http://schemas.microsoft.com/office/drawing/2014/main" id="{B28E29FF-87BE-45A8-882B-B961681B3697}"/>
              </a:ext>
            </a:extLst>
          </p:cNvPr>
          <p:cNvSpPr txBox="1"/>
          <p:nvPr/>
        </p:nvSpPr>
        <p:spPr>
          <a:xfrm>
            <a:off x="5651673" y="1381034"/>
            <a:ext cx="4026886" cy="338554"/>
          </a:xfrm>
          <a:prstGeom prst="rect">
            <a:avLst/>
          </a:prstGeom>
          <a:noFill/>
        </p:spPr>
        <p:txBody>
          <a:bodyPr wrap="square" rtlCol="0">
            <a:spAutoFit/>
          </a:bodyPr>
          <a:lstStyle/>
          <a:p>
            <a:pPr algn="just">
              <a:defRPr/>
            </a:pPr>
            <a:r>
              <a:rPr lang="tr-TR" sz="1600" dirty="0">
                <a:solidFill>
                  <a:srgbClr val="FFFFFF"/>
                </a:solidFill>
                <a:latin typeface="Open Sans" panose="020B0606030504020204" pitchFamily="34" charset="0"/>
              </a:rPr>
              <a:t>Evraklarının Teslim Alınması</a:t>
            </a:r>
            <a:endParaRPr lang="tr-TR" sz="1600" dirty="0">
              <a:solidFill>
                <a:srgbClr val="FFFFFF"/>
              </a:solidFill>
              <a:latin typeface="Noto Sans" panose="020B0502040504020204" pitchFamily="34"/>
            </a:endParaRPr>
          </a:p>
        </p:txBody>
      </p:sp>
      <p:sp>
        <p:nvSpPr>
          <p:cNvPr id="34" name="TextBox 27">
            <a:extLst>
              <a:ext uri="{FF2B5EF4-FFF2-40B4-BE49-F238E27FC236}">
                <a16:creationId xmlns:a16="http://schemas.microsoft.com/office/drawing/2014/main" id="{B28E29FF-87BE-45A8-882B-B961681B3697}"/>
              </a:ext>
            </a:extLst>
          </p:cNvPr>
          <p:cNvSpPr txBox="1"/>
          <p:nvPr/>
        </p:nvSpPr>
        <p:spPr>
          <a:xfrm>
            <a:off x="2051713" y="2487526"/>
            <a:ext cx="7793719" cy="3785652"/>
          </a:xfrm>
          <a:prstGeom prst="rect">
            <a:avLst/>
          </a:prstGeom>
          <a:noFill/>
        </p:spPr>
        <p:txBody>
          <a:bodyPr wrap="square" rtlCol="0">
            <a:spAutoFit/>
          </a:bodyPr>
          <a:lstStyle/>
          <a:p>
            <a:pPr lvl="0">
              <a:lnSpc>
                <a:spcPct val="150000"/>
              </a:lnSpc>
            </a:pPr>
            <a:r>
              <a:rPr lang="tr-TR" sz="2000" dirty="0"/>
              <a:t>İlçelerin Ölçme Değerlendirme Merkezinden teslim alacağı tarih:</a:t>
            </a:r>
          </a:p>
          <a:p>
            <a:pPr lvl="0">
              <a:lnSpc>
                <a:spcPct val="150000"/>
              </a:lnSpc>
            </a:pPr>
            <a:r>
              <a:rPr lang="tr-TR" sz="2000" dirty="0"/>
              <a:t>25 Ekim Pazartesi günü mesai saatleri içinde</a:t>
            </a:r>
          </a:p>
          <a:p>
            <a:pPr lvl="0">
              <a:lnSpc>
                <a:spcPct val="150000"/>
              </a:lnSpc>
            </a:pPr>
            <a:endParaRPr lang="tr-TR" sz="2000" dirty="0"/>
          </a:p>
          <a:p>
            <a:pPr lvl="0">
              <a:lnSpc>
                <a:spcPct val="150000"/>
              </a:lnSpc>
            </a:pPr>
            <a:r>
              <a:rPr lang="tr-TR" sz="2000" dirty="0"/>
              <a:t>Okulların ilçelerden teslim alacakları tarih:</a:t>
            </a:r>
          </a:p>
          <a:p>
            <a:pPr lvl="0">
              <a:lnSpc>
                <a:spcPct val="150000"/>
              </a:lnSpc>
            </a:pPr>
            <a:r>
              <a:rPr lang="tr-TR" sz="2000" dirty="0"/>
              <a:t>Ortaokul ve İHO: 26 Ekim Salı sabahı</a:t>
            </a:r>
          </a:p>
          <a:p>
            <a:pPr>
              <a:lnSpc>
                <a:spcPct val="150000"/>
              </a:lnSpc>
            </a:pPr>
            <a:r>
              <a:rPr lang="tr-TR" sz="2000" dirty="0"/>
              <a:t>Liseler : 27 Ekim Çarşamba sabahı</a:t>
            </a:r>
          </a:p>
          <a:p>
            <a:pPr>
              <a:lnSpc>
                <a:spcPct val="150000"/>
              </a:lnSpc>
            </a:pPr>
            <a:endParaRPr lang="tr-TR" sz="2000" dirty="0"/>
          </a:p>
          <a:p>
            <a:pPr lvl="0">
              <a:lnSpc>
                <a:spcPct val="150000"/>
              </a:lnSpc>
            </a:pPr>
            <a:r>
              <a:rPr lang="tr-TR" sz="2000" dirty="0"/>
              <a:t>Evraklar tutanak karşılığında koordinatörlerden teslim</a:t>
            </a:r>
            <a:r>
              <a:rPr lang="tr-TR" sz="2000" b="1" dirty="0"/>
              <a:t> </a:t>
            </a:r>
            <a:r>
              <a:rPr lang="tr-TR" sz="2000" dirty="0"/>
              <a:t>alınacaktır.</a:t>
            </a:r>
          </a:p>
        </p:txBody>
      </p:sp>
      <p:sp>
        <p:nvSpPr>
          <p:cNvPr id="36" name="AutoShape 3">
            <a:extLst>
              <a:ext uri="{FF2B5EF4-FFF2-40B4-BE49-F238E27FC236}">
                <a16:creationId xmlns:a16="http://schemas.microsoft.com/office/drawing/2014/main" id="{E3F60707-A3D6-4E7D-AB3A-28C5BA22EEB1}"/>
              </a:ext>
            </a:extLst>
          </p:cNvPr>
          <p:cNvSpPr>
            <a:spLocks noChangeAspect="1" noChangeArrowheads="1" noTextEdit="1"/>
          </p:cNvSpPr>
          <p:nvPr/>
        </p:nvSpPr>
        <p:spPr bwMode="auto">
          <a:xfrm>
            <a:off x="172390" y="2548609"/>
            <a:ext cx="3620649" cy="360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1" name="Rectangle 6">
            <a:extLst>
              <a:ext uri="{FF2B5EF4-FFF2-40B4-BE49-F238E27FC236}">
                <a16:creationId xmlns:a16="http://schemas.microsoft.com/office/drawing/2014/main" id="{4109B55C-8A8F-4CE2-AC86-55142788E513}"/>
              </a:ext>
            </a:extLst>
          </p:cNvPr>
          <p:cNvSpPr/>
          <p:nvPr/>
        </p:nvSpPr>
        <p:spPr>
          <a:xfrm>
            <a:off x="1908361" y="3474879"/>
            <a:ext cx="143352" cy="227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1">
            <a:extLst>
              <a:ext uri="{FF2B5EF4-FFF2-40B4-BE49-F238E27FC236}">
                <a16:creationId xmlns:a16="http://schemas.microsoft.com/office/drawing/2014/main" id="{4C6211B9-6141-4454-8693-083ADE349F3E}"/>
              </a:ext>
            </a:extLst>
          </p:cNvPr>
          <p:cNvSpPr/>
          <p:nvPr/>
        </p:nvSpPr>
        <p:spPr>
          <a:xfrm rot="5400000">
            <a:off x="1143623" y="4235393"/>
            <a:ext cx="143352" cy="227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1" name="Grafik 60" descr="Aylık takvim">
            <a:extLst>
              <a:ext uri="{FF2B5EF4-FFF2-40B4-BE49-F238E27FC236}">
                <a16:creationId xmlns:a16="http://schemas.microsoft.com/office/drawing/2014/main" id="{14CC74A4-B659-4A79-9623-16B8C877933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6843" y="2560479"/>
            <a:ext cx="914400" cy="914400"/>
          </a:xfrm>
          <a:prstGeom prst="rect">
            <a:avLst/>
          </a:prstGeom>
        </p:spPr>
      </p:pic>
    </p:spTree>
    <p:extLst>
      <p:ext uri="{BB962C8B-B14F-4D97-AF65-F5344CB8AC3E}">
        <p14:creationId xmlns:p14="http://schemas.microsoft.com/office/powerpoint/2010/main" val="1902663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29" name="TextBox 25">
            <a:extLst>
              <a:ext uri="{FF2B5EF4-FFF2-40B4-BE49-F238E27FC236}">
                <a16:creationId xmlns:a16="http://schemas.microsoft.com/office/drawing/2014/main" id="{AFE0ADF0-60ED-427C-8750-80ACC702B290}"/>
              </a:ext>
            </a:extLst>
          </p:cNvPr>
          <p:cNvSpPr txBox="1"/>
          <p:nvPr/>
        </p:nvSpPr>
        <p:spPr>
          <a:xfrm>
            <a:off x="3998857" y="1396624"/>
            <a:ext cx="4026886" cy="338554"/>
          </a:xfrm>
          <a:prstGeom prst="rect">
            <a:avLst/>
          </a:prstGeom>
          <a:noFill/>
        </p:spPr>
        <p:txBody>
          <a:bodyPr wrap="square" rtlCol="0">
            <a:spAutoFit/>
          </a:bodyPr>
          <a:lstStyle/>
          <a:p>
            <a:pPr algn="just">
              <a:defRPr/>
            </a:pPr>
            <a:r>
              <a:rPr lang="tr-TR" sz="1600" dirty="0">
                <a:solidFill>
                  <a:srgbClr val="FFFFFF"/>
                </a:solidFill>
                <a:latin typeface="Open Sans" panose="020B0606030504020204" pitchFamily="34" charset="0"/>
              </a:rPr>
              <a:t>Uygulama Salonları</a:t>
            </a:r>
            <a:endParaRPr lang="en-GB" sz="16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7" name="TextBox 25">
            <a:extLst>
              <a:ext uri="{FF2B5EF4-FFF2-40B4-BE49-F238E27FC236}">
                <a16:creationId xmlns:a16="http://schemas.microsoft.com/office/drawing/2014/main" id="{AFE0ADF0-60ED-427C-8750-80ACC702B290}"/>
              </a:ext>
            </a:extLst>
          </p:cNvPr>
          <p:cNvSpPr txBox="1"/>
          <p:nvPr/>
        </p:nvSpPr>
        <p:spPr>
          <a:xfrm>
            <a:off x="3813800" y="2821800"/>
            <a:ext cx="7157048" cy="2805063"/>
          </a:xfrm>
          <a:prstGeom prst="rect">
            <a:avLst/>
          </a:prstGeom>
          <a:noFill/>
        </p:spPr>
        <p:txBody>
          <a:bodyPr wrap="square" rtlCol="0">
            <a:spAutoFit/>
          </a:bodyPr>
          <a:lstStyle/>
          <a:p>
            <a:pPr lvl="0">
              <a:lnSpc>
                <a:spcPct val="150000"/>
              </a:lnSpc>
            </a:pPr>
            <a:r>
              <a:rPr lang="tr-TR" sz="2400" dirty="0"/>
              <a:t>Uygulamanın yapılacağı salonlar uygulama için uygun hale getirilecek, COVİD-19 tedbirleri eksiksiz olarak uygulanacak, salonlardaki duyuru panolarında veya sınıf tahtalarında derslerle ilgili içerik bulunmaması sağlanacaktır.</a:t>
            </a:r>
          </a:p>
        </p:txBody>
      </p:sp>
      <p:pic>
        <p:nvPicPr>
          <p:cNvPr id="3" name="Grafik 2" descr="Paspas ve kova">
            <a:extLst>
              <a:ext uri="{FF2B5EF4-FFF2-40B4-BE49-F238E27FC236}">
                <a16:creationId xmlns:a16="http://schemas.microsoft.com/office/drawing/2014/main" id="{12C49A66-204D-4CDA-9DEF-ADCC2DD0BFA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6095" y="2821800"/>
            <a:ext cx="914400" cy="914400"/>
          </a:xfrm>
          <a:prstGeom prst="rect">
            <a:avLst/>
          </a:prstGeom>
        </p:spPr>
      </p:pic>
      <p:pic>
        <p:nvPicPr>
          <p:cNvPr id="5" name="Grafik 4" descr="Balonlar">
            <a:extLst>
              <a:ext uri="{FF2B5EF4-FFF2-40B4-BE49-F238E27FC236}">
                <a16:creationId xmlns:a16="http://schemas.microsoft.com/office/drawing/2014/main" id="{A105D925-BCCA-4AA2-B7F3-B378EC829B3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60276" y="2971800"/>
            <a:ext cx="914400" cy="914400"/>
          </a:xfrm>
          <a:prstGeom prst="rect">
            <a:avLst/>
          </a:prstGeom>
        </p:spPr>
      </p:pic>
    </p:spTree>
    <p:extLst>
      <p:ext uri="{BB962C8B-B14F-4D97-AF65-F5344CB8AC3E}">
        <p14:creationId xmlns:p14="http://schemas.microsoft.com/office/powerpoint/2010/main" val="3201348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8"/>
          <p:cNvPicPr>
            <a:picLocks noChangeAspect="1"/>
          </p:cNvPicPr>
          <p:nvPr/>
        </p:nvPicPr>
        <p:blipFill>
          <a:blip r:embed="rId2"/>
          <a:stretch>
            <a:fillRect/>
          </a:stretch>
        </p:blipFill>
        <p:spPr>
          <a:xfrm>
            <a:off x="162468" y="149289"/>
            <a:ext cx="8807359" cy="1069797"/>
          </a:xfrm>
          <a:prstGeom prst="rect">
            <a:avLst/>
          </a:prstGeom>
        </p:spPr>
      </p:pic>
      <p:pic>
        <p:nvPicPr>
          <p:cNvPr id="11" name="Resim 10"/>
          <p:cNvPicPr>
            <a:picLocks noChangeAspect="1"/>
          </p:cNvPicPr>
          <p:nvPr/>
        </p:nvPicPr>
        <p:blipFill>
          <a:blip r:embed="rId3"/>
          <a:stretch>
            <a:fillRect/>
          </a:stretch>
        </p:blipFill>
        <p:spPr>
          <a:xfrm>
            <a:off x="7947042" y="149289"/>
            <a:ext cx="4102899" cy="1069797"/>
          </a:xfrm>
          <a:prstGeom prst="rect">
            <a:avLst/>
          </a:prstGeom>
        </p:spPr>
      </p:pic>
      <p:pic>
        <p:nvPicPr>
          <p:cNvPr id="13" name="Resim 12"/>
          <p:cNvPicPr>
            <a:picLocks noChangeAspect="1"/>
          </p:cNvPicPr>
          <p:nvPr/>
        </p:nvPicPr>
        <p:blipFill>
          <a:blip r:embed="rId4"/>
          <a:stretch>
            <a:fillRect/>
          </a:stretch>
        </p:blipFill>
        <p:spPr>
          <a:xfrm>
            <a:off x="162468" y="1351132"/>
            <a:ext cx="11887472" cy="429539"/>
          </a:xfrm>
          <a:prstGeom prst="rect">
            <a:avLst/>
          </a:prstGeom>
        </p:spPr>
      </p:pic>
      <p:sp>
        <p:nvSpPr>
          <p:cNvPr id="3" name="Dikdörtgen 2"/>
          <p:cNvSpPr/>
          <p:nvPr/>
        </p:nvSpPr>
        <p:spPr>
          <a:xfrm>
            <a:off x="1500163" y="2476268"/>
            <a:ext cx="4394018" cy="830997"/>
          </a:xfrm>
          <a:prstGeom prst="rect">
            <a:avLst/>
          </a:prstGeom>
        </p:spPr>
        <p:txBody>
          <a:bodyPr wrap="square">
            <a:spAutoFit/>
          </a:bodyPr>
          <a:lstStyle/>
          <a:p>
            <a:pPr lvl="0">
              <a:defRPr/>
            </a:pPr>
            <a:r>
              <a:rPr lang="tr-TR" sz="2400" dirty="0"/>
              <a:t>7 ve 8. Sınıflar	: 26 Ekim 2021</a:t>
            </a:r>
          </a:p>
          <a:p>
            <a:pPr lvl="0">
              <a:defRPr/>
            </a:pPr>
            <a:r>
              <a:rPr lang="tr-TR" sz="2400" dirty="0"/>
              <a:t>11 ve 12. Sınıflar : 27 Ekim 2021</a:t>
            </a:r>
          </a:p>
        </p:txBody>
      </p:sp>
      <p:sp>
        <p:nvSpPr>
          <p:cNvPr id="15" name="Dikdörtgen 14"/>
          <p:cNvSpPr/>
          <p:nvPr/>
        </p:nvSpPr>
        <p:spPr>
          <a:xfrm>
            <a:off x="7655922" y="3617967"/>
            <a:ext cx="2772587" cy="1200329"/>
          </a:xfrm>
          <a:prstGeom prst="rect">
            <a:avLst/>
          </a:prstGeom>
        </p:spPr>
        <p:txBody>
          <a:bodyPr wrap="square">
            <a:spAutoFit/>
          </a:bodyPr>
          <a:lstStyle/>
          <a:p>
            <a:pPr lvl="0">
              <a:defRPr/>
            </a:pPr>
            <a:r>
              <a:rPr lang="tr-TR" sz="2400" dirty="0"/>
              <a:t>Optik Cevap kağıtları</a:t>
            </a:r>
          </a:p>
          <a:p>
            <a:pPr lvl="0">
              <a:defRPr/>
            </a:pPr>
            <a:r>
              <a:rPr lang="tr-TR" sz="2400" dirty="0"/>
              <a:t>kişiye özel kodlanacak. </a:t>
            </a:r>
          </a:p>
        </p:txBody>
      </p:sp>
      <p:pic>
        <p:nvPicPr>
          <p:cNvPr id="6" name="Resim 5"/>
          <p:cNvPicPr>
            <a:picLocks noChangeAspect="1"/>
          </p:cNvPicPr>
          <p:nvPr/>
        </p:nvPicPr>
        <p:blipFill rotWithShape="1">
          <a:blip r:embed="rId5"/>
          <a:srcRect l="3650" t="19512" r="67139" b="8207"/>
          <a:stretch/>
        </p:blipFill>
        <p:spPr>
          <a:xfrm>
            <a:off x="6789884" y="3702224"/>
            <a:ext cx="854988" cy="1190050"/>
          </a:xfrm>
          <a:prstGeom prst="rect">
            <a:avLst/>
          </a:prstGeom>
        </p:spPr>
      </p:pic>
      <p:sp>
        <p:nvSpPr>
          <p:cNvPr id="16" name="Dikdörtgen 15">
            <a:extLst>
              <a:ext uri="{FF2B5EF4-FFF2-40B4-BE49-F238E27FC236}">
                <a16:creationId xmlns:a16="http://schemas.microsoft.com/office/drawing/2014/main" id="{1B76BC11-068A-49E0-9F1B-A4913C8FECF9}"/>
              </a:ext>
            </a:extLst>
          </p:cNvPr>
          <p:cNvSpPr/>
          <p:nvPr/>
        </p:nvSpPr>
        <p:spPr>
          <a:xfrm>
            <a:off x="7655922" y="2379164"/>
            <a:ext cx="2069103" cy="830997"/>
          </a:xfrm>
          <a:prstGeom prst="rect">
            <a:avLst/>
          </a:prstGeom>
        </p:spPr>
        <p:txBody>
          <a:bodyPr wrap="square">
            <a:spAutoFit/>
          </a:bodyPr>
          <a:lstStyle/>
          <a:p>
            <a:pPr lvl="0">
              <a:defRPr/>
            </a:pPr>
            <a:r>
              <a:rPr lang="tr-TR" sz="2400" dirty="0"/>
              <a:t>Türkiye geneli</a:t>
            </a:r>
          </a:p>
          <a:p>
            <a:pPr lvl="0">
              <a:defRPr/>
            </a:pPr>
            <a:r>
              <a:rPr lang="tr-TR" sz="2400" dirty="0"/>
              <a:t>Saat 09.00</a:t>
            </a:r>
          </a:p>
        </p:txBody>
      </p:sp>
      <p:sp>
        <p:nvSpPr>
          <p:cNvPr id="5" name="Dikdörtgen 4">
            <a:extLst>
              <a:ext uri="{FF2B5EF4-FFF2-40B4-BE49-F238E27FC236}">
                <a16:creationId xmlns:a16="http://schemas.microsoft.com/office/drawing/2014/main" id="{85FDB167-8419-40F8-8970-855F3829AF05}"/>
              </a:ext>
            </a:extLst>
          </p:cNvPr>
          <p:cNvSpPr/>
          <p:nvPr/>
        </p:nvSpPr>
        <p:spPr>
          <a:xfrm>
            <a:off x="623187" y="3789417"/>
            <a:ext cx="5082288"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tr-TR" sz="2000" dirty="0">
                <a:solidFill>
                  <a:srgbClr val="000000"/>
                </a:solidFill>
              </a:rPr>
              <a:t>İkili eğitim yapan okullarla ilgili, tarih değişikliği yapmamak kaydıyla, gerekli tedbirler il ve ilçe millî eğitim müdürlüklerince alınacaktır.</a:t>
            </a:r>
          </a:p>
          <a:p>
            <a:endParaRPr lang="tr-TR" sz="2000" dirty="0">
              <a:solidFill>
                <a:srgbClr val="000000"/>
              </a:solidFill>
            </a:endParaRPr>
          </a:p>
          <a:p>
            <a:r>
              <a:rPr lang="tr-TR" sz="2000" dirty="0">
                <a:solidFill>
                  <a:srgbClr val="000000"/>
                </a:solidFill>
              </a:rPr>
              <a:t>Bu kapsamda ikili eğitim yapılan okullarımızda uygulama saati </a:t>
            </a:r>
            <a:r>
              <a:rPr lang="tr-TR" sz="2000" b="1" dirty="0">
                <a:solidFill>
                  <a:srgbClr val="000000"/>
                </a:solidFill>
              </a:rPr>
              <a:t>13.30</a:t>
            </a:r>
            <a:r>
              <a:rPr lang="tr-TR" sz="2000" dirty="0">
                <a:solidFill>
                  <a:srgbClr val="000000"/>
                </a:solidFill>
              </a:rPr>
              <a:t> olacaktır.</a:t>
            </a:r>
          </a:p>
        </p:txBody>
      </p:sp>
      <p:sp>
        <p:nvSpPr>
          <p:cNvPr id="18" name="Metin kutusu 17">
            <a:extLst>
              <a:ext uri="{FF2B5EF4-FFF2-40B4-BE49-F238E27FC236}">
                <a16:creationId xmlns:a16="http://schemas.microsoft.com/office/drawing/2014/main" id="{6813B1CF-8B36-4F31-8335-8E5451E1ECC3}"/>
              </a:ext>
            </a:extLst>
          </p:cNvPr>
          <p:cNvSpPr txBox="1"/>
          <p:nvPr/>
        </p:nvSpPr>
        <p:spPr>
          <a:xfrm>
            <a:off x="1500163" y="1265228"/>
            <a:ext cx="6593004" cy="506292"/>
          </a:xfrm>
          <a:prstGeom prst="rect">
            <a:avLst/>
          </a:prstGeom>
          <a:noFill/>
        </p:spPr>
        <p:txBody>
          <a:bodyPr wrap="square" rtlCol="0">
            <a:spAutoFit/>
          </a:bodyPr>
          <a:lstStyle/>
          <a:p>
            <a:pPr>
              <a:lnSpc>
                <a:spcPct val="150000"/>
              </a:lnSpc>
            </a:pPr>
            <a:r>
              <a:rPr lang="tr-TR" sz="2000" b="1" dirty="0">
                <a:solidFill>
                  <a:schemeClr val="bg1"/>
                </a:solidFill>
                <a:latin typeface="-apple-system"/>
              </a:rPr>
              <a:t>Ülkemizde Kazanım Değerlendirme Uygulaması;</a:t>
            </a:r>
          </a:p>
        </p:txBody>
      </p:sp>
      <p:pic>
        <p:nvPicPr>
          <p:cNvPr id="4" name="Grafik 3" descr="Aylık takvim">
            <a:extLst>
              <a:ext uri="{FF2B5EF4-FFF2-40B4-BE49-F238E27FC236}">
                <a16:creationId xmlns:a16="http://schemas.microsoft.com/office/drawing/2014/main" id="{9F47EEA5-2377-4E94-8949-5327ACCF167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0743" y="2413010"/>
            <a:ext cx="914400" cy="914400"/>
          </a:xfrm>
          <a:prstGeom prst="rect">
            <a:avLst/>
          </a:prstGeom>
        </p:spPr>
      </p:pic>
      <p:pic>
        <p:nvPicPr>
          <p:cNvPr id="8" name="Grafik 7" descr="Kronometre">
            <a:extLst>
              <a:ext uri="{FF2B5EF4-FFF2-40B4-BE49-F238E27FC236}">
                <a16:creationId xmlns:a16="http://schemas.microsoft.com/office/drawing/2014/main" id="{AA367CE8-9C65-4883-8D2C-BA370831AAF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07629" y="2379164"/>
            <a:ext cx="914400" cy="914400"/>
          </a:xfrm>
          <a:prstGeom prst="rect">
            <a:avLst/>
          </a:prstGeom>
        </p:spPr>
      </p:pic>
    </p:spTree>
    <p:extLst>
      <p:ext uri="{BB962C8B-B14F-4D97-AF65-F5344CB8AC3E}">
        <p14:creationId xmlns:p14="http://schemas.microsoft.com/office/powerpoint/2010/main" val="183536357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29" name="TextBox 25">
            <a:extLst>
              <a:ext uri="{FF2B5EF4-FFF2-40B4-BE49-F238E27FC236}">
                <a16:creationId xmlns:a16="http://schemas.microsoft.com/office/drawing/2014/main" id="{AFE0ADF0-60ED-427C-8750-80ACC702B290}"/>
              </a:ext>
            </a:extLst>
          </p:cNvPr>
          <p:cNvSpPr txBox="1"/>
          <p:nvPr/>
        </p:nvSpPr>
        <p:spPr>
          <a:xfrm>
            <a:off x="2552704" y="1417177"/>
            <a:ext cx="4026886" cy="338554"/>
          </a:xfrm>
          <a:prstGeom prst="rect">
            <a:avLst/>
          </a:prstGeom>
          <a:noFill/>
        </p:spPr>
        <p:txBody>
          <a:bodyPr wrap="square" rtlCol="0">
            <a:spAutoFit/>
          </a:bodyPr>
          <a:lstStyle/>
          <a:p>
            <a:pPr algn="just">
              <a:defRPr/>
            </a:pPr>
            <a:r>
              <a:rPr lang="tr-TR" sz="1600" dirty="0">
                <a:solidFill>
                  <a:srgbClr val="FFFFFF"/>
                </a:solidFill>
                <a:latin typeface="Open Sans" panose="020B0606030504020204" pitchFamily="34" charset="0"/>
              </a:rPr>
              <a:t>Salon Görevlileri</a:t>
            </a:r>
            <a:endParaRPr lang="en-GB" sz="16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id="{B28E29FF-87BE-45A8-882B-B961681B3697}"/>
              </a:ext>
            </a:extLst>
          </p:cNvPr>
          <p:cNvSpPr txBox="1"/>
          <p:nvPr/>
        </p:nvSpPr>
        <p:spPr>
          <a:xfrm>
            <a:off x="2085795" y="2164541"/>
            <a:ext cx="8987590" cy="3276282"/>
          </a:xfrm>
          <a:prstGeom prst="rect">
            <a:avLst/>
          </a:prstGeom>
          <a:noFill/>
        </p:spPr>
        <p:txBody>
          <a:bodyPr wrap="square" rtlCol="0">
            <a:spAutoFit/>
          </a:bodyPr>
          <a:lstStyle/>
          <a:p>
            <a:pPr lvl="0" algn="just">
              <a:lnSpc>
                <a:spcPct val="150000"/>
              </a:lnSpc>
              <a:defRPr/>
            </a:pPr>
            <a:r>
              <a:rPr lang="tr-TR" sz="2000" b="1" u="sng" dirty="0"/>
              <a:t>Salonda gözetmen olarak uygulamada yer alan derslerin branşları dışındaki öğretmenler görevlendirilecektir. Uygulama aynı öğretmen tarafından bitirilecek ve mutlaka cevap kağıdı imzalanacaktır.</a:t>
            </a:r>
          </a:p>
          <a:p>
            <a:pPr lvl="0" algn="just">
              <a:lnSpc>
                <a:spcPct val="150000"/>
              </a:lnSpc>
              <a:defRPr/>
            </a:pPr>
            <a:endParaRPr lang="tr-TR" sz="2000" b="1" u="sng" dirty="0"/>
          </a:p>
          <a:p>
            <a:pPr lvl="0" algn="just">
              <a:lnSpc>
                <a:spcPct val="150000"/>
              </a:lnSpc>
              <a:defRPr/>
            </a:pPr>
            <a:r>
              <a:rPr lang="tr-TR" sz="2000" b="1" dirty="0"/>
              <a:t>Okullar salon görevlilerini kendileri belirleyecek.</a:t>
            </a:r>
          </a:p>
          <a:p>
            <a:pPr lvl="0" algn="just">
              <a:lnSpc>
                <a:spcPct val="150000"/>
              </a:lnSpc>
              <a:defRPr/>
            </a:pPr>
            <a:endParaRPr lang="tr-TR" sz="2000" b="1" dirty="0"/>
          </a:p>
          <a:p>
            <a:pPr lvl="0" algn="just">
              <a:lnSpc>
                <a:spcPct val="150000"/>
              </a:lnSpc>
              <a:defRPr/>
            </a:pPr>
            <a:r>
              <a:rPr lang="tr-TR" sz="2000" b="1" dirty="0"/>
              <a:t> Sınava katılım oranının yüksek olması için gerekli her türlü tedbir alınmalıdır. </a:t>
            </a:r>
            <a:endParaRPr lang="tr-TR" sz="2000" dirty="0"/>
          </a:p>
        </p:txBody>
      </p:sp>
      <p:pic>
        <p:nvPicPr>
          <p:cNvPr id="3" name="Grafik 2" descr="Ofis çalışanı">
            <a:extLst>
              <a:ext uri="{FF2B5EF4-FFF2-40B4-BE49-F238E27FC236}">
                <a16:creationId xmlns:a16="http://schemas.microsoft.com/office/drawing/2014/main" id="{A325318D-F1EA-4077-AE67-46F1013ABC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810" y="2166257"/>
            <a:ext cx="1128104" cy="1128104"/>
          </a:xfrm>
          <a:prstGeom prst="rect">
            <a:avLst/>
          </a:prstGeom>
        </p:spPr>
      </p:pic>
      <p:pic>
        <p:nvPicPr>
          <p:cNvPr id="10" name="Grafik 9" descr="Uyarı">
            <a:extLst>
              <a:ext uri="{FF2B5EF4-FFF2-40B4-BE49-F238E27FC236}">
                <a16:creationId xmlns:a16="http://schemas.microsoft.com/office/drawing/2014/main" id="{A8F9FA5F-AF65-49FC-8A71-6211EBE3E38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40951" y="4829920"/>
            <a:ext cx="610903" cy="610903"/>
          </a:xfrm>
          <a:prstGeom prst="rect">
            <a:avLst/>
          </a:prstGeom>
        </p:spPr>
      </p:pic>
    </p:spTree>
    <p:extLst>
      <p:ext uri="{BB962C8B-B14F-4D97-AF65-F5344CB8AC3E}">
        <p14:creationId xmlns:p14="http://schemas.microsoft.com/office/powerpoint/2010/main" val="2188303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29" name="TextBox 25">
            <a:extLst>
              <a:ext uri="{FF2B5EF4-FFF2-40B4-BE49-F238E27FC236}">
                <a16:creationId xmlns:a16="http://schemas.microsoft.com/office/drawing/2014/main" id="{AFE0ADF0-60ED-427C-8750-80ACC702B290}"/>
              </a:ext>
            </a:extLst>
          </p:cNvPr>
          <p:cNvSpPr txBox="1"/>
          <p:nvPr/>
        </p:nvSpPr>
        <p:spPr>
          <a:xfrm>
            <a:off x="3302449" y="1396624"/>
            <a:ext cx="6057867" cy="338554"/>
          </a:xfrm>
          <a:prstGeom prst="rect">
            <a:avLst/>
          </a:prstGeom>
          <a:noFill/>
        </p:spPr>
        <p:txBody>
          <a:bodyPr wrap="square" rtlCol="0">
            <a:spAutoFit/>
          </a:bodyPr>
          <a:lstStyle/>
          <a:p>
            <a:pPr algn="just">
              <a:defRPr/>
            </a:pPr>
            <a:r>
              <a:rPr lang="tr-TR" sz="1600" dirty="0">
                <a:solidFill>
                  <a:srgbClr val="FFFFFF"/>
                </a:solidFill>
                <a:latin typeface="Open Sans" panose="020B0606030504020204" pitchFamily="34" charset="0"/>
              </a:rPr>
              <a:t>Uygulama Evraklarının Salon Görevlilerine Teslim Edilmesi</a:t>
            </a:r>
            <a:endParaRPr lang="en-GB" sz="16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6" name="TextBox 27">
            <a:extLst>
              <a:ext uri="{FF2B5EF4-FFF2-40B4-BE49-F238E27FC236}">
                <a16:creationId xmlns:a16="http://schemas.microsoft.com/office/drawing/2014/main" id="{B28E29FF-87BE-45A8-882B-B961681B3697}"/>
              </a:ext>
            </a:extLst>
          </p:cNvPr>
          <p:cNvSpPr txBox="1"/>
          <p:nvPr/>
        </p:nvSpPr>
        <p:spPr>
          <a:xfrm>
            <a:off x="1951855" y="1912717"/>
            <a:ext cx="9271784" cy="4315027"/>
          </a:xfrm>
          <a:prstGeom prst="rect">
            <a:avLst/>
          </a:prstGeom>
          <a:noFill/>
        </p:spPr>
        <p:txBody>
          <a:bodyPr wrap="square" rtlCol="0">
            <a:spAutoFit/>
          </a:bodyPr>
          <a:lstStyle/>
          <a:p>
            <a:pPr marL="285750" lvl="0" indent="-285750">
              <a:lnSpc>
                <a:spcPct val="200000"/>
              </a:lnSpc>
              <a:buFont typeface="Arial" panose="020B0604020202020204" pitchFamily="34" charset="0"/>
              <a:buChar char="•"/>
            </a:pPr>
            <a:r>
              <a:rPr lang="tr-TR" sz="2000" dirty="0"/>
              <a:t>Salon görevlileri ile uygulama öncesi yapılacak toplantıda, görevlilere uygulama ile ilgili bilgilendirme yapılacak ve evraklar salon görevlilerine uygulamadan en erken 30 dakika önce teslim edilecektir.</a:t>
            </a:r>
          </a:p>
          <a:p>
            <a:pPr marL="285750" indent="-285750">
              <a:lnSpc>
                <a:spcPct val="200000"/>
              </a:lnSpc>
              <a:buFont typeface="Arial" panose="020B0604020202020204" pitchFamily="34" charset="0"/>
              <a:buChar char="•"/>
            </a:pPr>
            <a:r>
              <a:rPr lang="tr-TR" sz="2000" dirty="0"/>
              <a:t>Öğrencilerin cevap kâğıdında işaretleme </a:t>
            </a:r>
            <a:r>
              <a:rPr lang="tr-TR" sz="2000" b="1" dirty="0"/>
              <a:t>yapmaması gereken alanlar bulunmaktadır.</a:t>
            </a:r>
            <a:r>
              <a:rPr lang="tr-TR" sz="2000" dirty="0"/>
              <a:t> (Örneğin öğrenci ID bölümü). Uygulama başlamadan bu ve buna benzer sınav kuralları konusunda öğrenciler mutlaka uyarılacak, salon gözetmenleri tarafından gerekli kontroller yapılacaktır.</a:t>
            </a:r>
          </a:p>
        </p:txBody>
      </p:sp>
      <p:pic>
        <p:nvPicPr>
          <p:cNvPr id="39" name="Grafik 38" descr="Ofis çalışanı">
            <a:extLst>
              <a:ext uri="{FF2B5EF4-FFF2-40B4-BE49-F238E27FC236}">
                <a16:creationId xmlns:a16="http://schemas.microsoft.com/office/drawing/2014/main" id="{76E15E1B-8D74-4B89-B558-416BDA62982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810" y="2166257"/>
            <a:ext cx="1128104" cy="1128104"/>
          </a:xfrm>
          <a:prstGeom prst="rect">
            <a:avLst/>
          </a:prstGeom>
        </p:spPr>
      </p:pic>
      <p:pic>
        <p:nvPicPr>
          <p:cNvPr id="40" name="Grafik 39" descr="Uyarı">
            <a:extLst>
              <a:ext uri="{FF2B5EF4-FFF2-40B4-BE49-F238E27FC236}">
                <a16:creationId xmlns:a16="http://schemas.microsoft.com/office/drawing/2014/main" id="{5C3C24DF-CE30-450E-BEDC-D356A7FDC48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6666" y="3679947"/>
            <a:ext cx="847078" cy="847078"/>
          </a:xfrm>
          <a:prstGeom prst="rect">
            <a:avLst/>
          </a:prstGeom>
        </p:spPr>
      </p:pic>
    </p:spTree>
    <p:extLst>
      <p:ext uri="{BB962C8B-B14F-4D97-AF65-F5344CB8AC3E}">
        <p14:creationId xmlns:p14="http://schemas.microsoft.com/office/powerpoint/2010/main" val="3302047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29" name="TextBox 25">
            <a:extLst>
              <a:ext uri="{FF2B5EF4-FFF2-40B4-BE49-F238E27FC236}">
                <a16:creationId xmlns:a16="http://schemas.microsoft.com/office/drawing/2014/main" id="{AFE0ADF0-60ED-427C-8750-80ACC702B290}"/>
              </a:ext>
            </a:extLst>
          </p:cNvPr>
          <p:cNvSpPr txBox="1"/>
          <p:nvPr/>
        </p:nvSpPr>
        <p:spPr>
          <a:xfrm>
            <a:off x="3920156" y="1389903"/>
            <a:ext cx="4026886" cy="338554"/>
          </a:xfrm>
          <a:prstGeom prst="rect">
            <a:avLst/>
          </a:prstGeom>
          <a:noFill/>
        </p:spPr>
        <p:txBody>
          <a:bodyPr wrap="square" rtlCol="0">
            <a:spAutoFit/>
          </a:bodyPr>
          <a:lstStyle/>
          <a:p>
            <a:pPr algn="just">
              <a:defRPr/>
            </a:pPr>
            <a:r>
              <a:rPr lang="tr-TR" sz="1600" dirty="0">
                <a:solidFill>
                  <a:srgbClr val="FFFFFF"/>
                </a:solidFill>
                <a:latin typeface="Open Sans" panose="020B0606030504020204" pitchFamily="34" charset="0"/>
              </a:rPr>
              <a:t>Uygulama Evraklarının İmzalanması</a:t>
            </a:r>
            <a:endParaRPr lang="en-GB" sz="16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6" name="TextBox 27">
            <a:extLst>
              <a:ext uri="{FF2B5EF4-FFF2-40B4-BE49-F238E27FC236}">
                <a16:creationId xmlns:a16="http://schemas.microsoft.com/office/drawing/2014/main" id="{B28E29FF-87BE-45A8-882B-B961681B3697}"/>
              </a:ext>
            </a:extLst>
          </p:cNvPr>
          <p:cNvSpPr txBox="1"/>
          <p:nvPr/>
        </p:nvSpPr>
        <p:spPr>
          <a:xfrm>
            <a:off x="2202627" y="2282034"/>
            <a:ext cx="8791944" cy="3913059"/>
          </a:xfrm>
          <a:prstGeom prst="rect">
            <a:avLst/>
          </a:prstGeom>
          <a:noFill/>
        </p:spPr>
        <p:txBody>
          <a:bodyPr wrap="square" rtlCol="0">
            <a:spAutoFit/>
          </a:bodyPr>
          <a:lstStyle/>
          <a:p>
            <a:pPr lvl="0">
              <a:lnSpc>
                <a:spcPct val="150000"/>
              </a:lnSpc>
            </a:pPr>
            <a:r>
              <a:rPr lang="tr-TR" sz="2400" dirty="0"/>
              <a:t>Öğrenciler yoklama çizelgesine ve cevap kâğıdındaki ilgili bölüme </a:t>
            </a:r>
            <a:r>
              <a:rPr lang="tr-TR" sz="2400" u="sng" dirty="0"/>
              <a:t>kurşun kalem ile </a:t>
            </a:r>
            <a:r>
              <a:rPr lang="tr-TR" sz="2400" dirty="0"/>
              <a:t>imza atacaklardır.</a:t>
            </a:r>
          </a:p>
          <a:p>
            <a:pPr lvl="0">
              <a:lnSpc>
                <a:spcPct val="150000"/>
              </a:lnSpc>
            </a:pPr>
            <a:endParaRPr lang="tr-TR" sz="2400" dirty="0"/>
          </a:p>
          <a:p>
            <a:pPr lvl="0">
              <a:lnSpc>
                <a:spcPct val="150000"/>
              </a:lnSpc>
            </a:pPr>
            <a:r>
              <a:rPr lang="tr-TR" sz="2400" dirty="0"/>
              <a:t>Salon görevlisi ise her öğrencinin cevap kâğıdındaki ilgili bölümü doldurarak </a:t>
            </a:r>
            <a:r>
              <a:rPr lang="tr-TR" sz="2400" b="1" u="sng" dirty="0"/>
              <a:t>mavi tükenmez kalem ile </a:t>
            </a:r>
            <a:r>
              <a:rPr lang="tr-TR" sz="2400" dirty="0"/>
              <a:t>imzalayacaktır.</a:t>
            </a:r>
          </a:p>
          <a:p>
            <a:pPr lvl="0">
              <a:lnSpc>
                <a:spcPct val="150000"/>
              </a:lnSpc>
            </a:pPr>
            <a:endParaRPr lang="tr-TR" sz="2400" dirty="0"/>
          </a:p>
          <a:p>
            <a:pPr lvl="0">
              <a:lnSpc>
                <a:spcPct val="150000"/>
              </a:lnSpc>
            </a:pPr>
            <a:r>
              <a:rPr lang="tr-TR" sz="2400" dirty="0"/>
              <a:t>Uygulamada </a:t>
            </a:r>
            <a:r>
              <a:rPr lang="tr-TR" sz="2400" u="sng" dirty="0"/>
              <a:t>tek kitapçık </a:t>
            </a:r>
            <a:r>
              <a:rPr lang="tr-TR" sz="2400" dirty="0"/>
              <a:t>ve </a:t>
            </a:r>
            <a:r>
              <a:rPr lang="tr-TR" sz="2400" u="sng" dirty="0"/>
              <a:t>tek cevap kağıdı </a:t>
            </a:r>
            <a:r>
              <a:rPr lang="tr-TR" sz="2400" dirty="0"/>
              <a:t>kullanılacaktır.</a:t>
            </a:r>
          </a:p>
        </p:txBody>
      </p:sp>
      <p:pic>
        <p:nvPicPr>
          <p:cNvPr id="3" name="Grafik 2" descr="Kurşun kalem">
            <a:extLst>
              <a:ext uri="{FF2B5EF4-FFF2-40B4-BE49-F238E27FC236}">
                <a16:creationId xmlns:a16="http://schemas.microsoft.com/office/drawing/2014/main" id="{D7AB05CA-CA4D-44A8-B907-26D2F119B3E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881246" y="2451070"/>
            <a:ext cx="947058" cy="914400"/>
          </a:xfrm>
          <a:prstGeom prst="rect">
            <a:avLst/>
          </a:prstGeom>
        </p:spPr>
      </p:pic>
      <p:pic>
        <p:nvPicPr>
          <p:cNvPr id="5" name="Grafik 4" descr="Kapalı kitap">
            <a:extLst>
              <a:ext uri="{FF2B5EF4-FFF2-40B4-BE49-F238E27FC236}">
                <a16:creationId xmlns:a16="http://schemas.microsoft.com/office/drawing/2014/main" id="{929627D7-F78F-4C04-A040-EA9921477B7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1246" y="5280693"/>
            <a:ext cx="914400" cy="914400"/>
          </a:xfrm>
          <a:prstGeom prst="rect">
            <a:avLst/>
          </a:prstGeom>
        </p:spPr>
      </p:pic>
    </p:spTree>
    <p:extLst>
      <p:ext uri="{BB962C8B-B14F-4D97-AF65-F5344CB8AC3E}">
        <p14:creationId xmlns:p14="http://schemas.microsoft.com/office/powerpoint/2010/main" val="1159140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16" name="TextBox 27">
            <a:extLst>
              <a:ext uri="{FF2B5EF4-FFF2-40B4-BE49-F238E27FC236}">
                <a16:creationId xmlns:a16="http://schemas.microsoft.com/office/drawing/2014/main" id="{B28E29FF-87BE-45A8-882B-B961681B3697}"/>
              </a:ext>
            </a:extLst>
          </p:cNvPr>
          <p:cNvSpPr txBox="1"/>
          <p:nvPr/>
        </p:nvSpPr>
        <p:spPr>
          <a:xfrm>
            <a:off x="1979278" y="2481494"/>
            <a:ext cx="8233444" cy="3276282"/>
          </a:xfrm>
          <a:prstGeom prst="rect">
            <a:avLst/>
          </a:prstGeom>
          <a:noFill/>
        </p:spPr>
        <p:txBody>
          <a:bodyPr wrap="square" rtlCol="0">
            <a:spAutoFit/>
          </a:bodyPr>
          <a:lstStyle/>
          <a:p>
            <a:pPr lvl="1">
              <a:lnSpc>
                <a:spcPct val="150000"/>
              </a:lnSpc>
            </a:pPr>
            <a:r>
              <a:rPr lang="tr-TR" sz="2000" dirty="0"/>
              <a:t>Tereddüt edilen hususlarda Ölçme Değerlendirme Merkezi ile iletişim kurulacaktır.</a:t>
            </a:r>
          </a:p>
          <a:p>
            <a:pPr lvl="1">
              <a:lnSpc>
                <a:spcPct val="150000"/>
              </a:lnSpc>
            </a:pPr>
            <a:r>
              <a:rPr lang="tr-TR" sz="2000" dirty="0"/>
              <a:t>Uygulama süresi bitmeden öğrenciler salonlardan </a:t>
            </a:r>
            <a:r>
              <a:rPr lang="tr-TR" sz="2000" b="1" u="sng" dirty="0"/>
              <a:t>çıkarılmayacaktır</a:t>
            </a:r>
            <a:r>
              <a:rPr lang="tr-TR" sz="2000" dirty="0"/>
              <a:t>.</a:t>
            </a:r>
          </a:p>
          <a:p>
            <a:pPr lvl="1">
              <a:lnSpc>
                <a:spcPct val="150000"/>
              </a:lnSpc>
            </a:pPr>
            <a:r>
              <a:rPr lang="tr-TR" sz="2000" dirty="0"/>
              <a:t>Uygulamaya girmeyen öğrencilerin girmediğine dair kısım cevap kâğıdında salon görevlisi tarafından mutlaka işaretlenecektir. Sınıf yoklama çizelgesinde de uygulamaya katılmayan öğrenci için gözetmen tarafından ‘GİRMEDİ’ yazılacaktır.</a:t>
            </a:r>
          </a:p>
        </p:txBody>
      </p:sp>
      <p:sp>
        <p:nvSpPr>
          <p:cNvPr id="17" name="TextBox 25">
            <a:extLst>
              <a:ext uri="{FF2B5EF4-FFF2-40B4-BE49-F238E27FC236}">
                <a16:creationId xmlns:a16="http://schemas.microsoft.com/office/drawing/2014/main" id="{AFE0ADF0-60ED-427C-8750-80ACC702B290}"/>
              </a:ext>
            </a:extLst>
          </p:cNvPr>
          <p:cNvSpPr txBox="1"/>
          <p:nvPr/>
        </p:nvSpPr>
        <p:spPr>
          <a:xfrm>
            <a:off x="3312889" y="1412880"/>
            <a:ext cx="4026886" cy="338554"/>
          </a:xfrm>
          <a:prstGeom prst="rect">
            <a:avLst/>
          </a:prstGeom>
          <a:noFill/>
        </p:spPr>
        <p:txBody>
          <a:bodyPr wrap="square" rtlCol="0">
            <a:spAutoFit/>
          </a:bodyPr>
          <a:lstStyle/>
          <a:p>
            <a:pPr algn="just">
              <a:defRPr/>
            </a:pPr>
            <a:r>
              <a:rPr lang="tr-TR" sz="1600" dirty="0">
                <a:solidFill>
                  <a:srgbClr val="FFFFFF"/>
                </a:solidFill>
                <a:latin typeface="Open Sans" panose="020B0606030504020204" pitchFamily="34" charset="0"/>
              </a:rPr>
              <a:t>Uygulama Evraklarının İmzalanması</a:t>
            </a:r>
            <a:endParaRPr lang="en-GB" sz="1600" dirty="0">
              <a:solidFill>
                <a:srgbClr val="FFFFFF"/>
              </a:solidFill>
              <a:latin typeface="Noto Sans" panose="020B0502040504020204" pitchFamily="34"/>
              <a:ea typeface="Noto Sans" panose="020B0502040504020204" pitchFamily="34"/>
              <a:cs typeface="Noto Sans" panose="020B0502040504020204" pitchFamily="34"/>
            </a:endParaRPr>
          </a:p>
        </p:txBody>
      </p:sp>
      <p:pic>
        <p:nvPicPr>
          <p:cNvPr id="3" name="Grafik 2" descr="Çağrı merkezi">
            <a:extLst>
              <a:ext uri="{FF2B5EF4-FFF2-40B4-BE49-F238E27FC236}">
                <a16:creationId xmlns:a16="http://schemas.microsoft.com/office/drawing/2014/main" id="{A8B1903A-1B7F-434D-BAB1-8720A21C193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0857" y="2568580"/>
            <a:ext cx="914400" cy="914400"/>
          </a:xfrm>
          <a:prstGeom prst="rect">
            <a:avLst/>
          </a:prstGeom>
        </p:spPr>
      </p:pic>
      <p:pic>
        <p:nvPicPr>
          <p:cNvPr id="5" name="Grafik 4" descr="Kapat">
            <a:extLst>
              <a:ext uri="{FF2B5EF4-FFF2-40B4-BE49-F238E27FC236}">
                <a16:creationId xmlns:a16="http://schemas.microsoft.com/office/drawing/2014/main" id="{E0B4403E-56AD-4A8A-889A-017B31F18B5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0857" y="3962400"/>
            <a:ext cx="914400" cy="914400"/>
          </a:xfrm>
          <a:prstGeom prst="rect">
            <a:avLst/>
          </a:prstGeom>
        </p:spPr>
      </p:pic>
    </p:spTree>
    <p:extLst>
      <p:ext uri="{BB962C8B-B14F-4D97-AF65-F5344CB8AC3E}">
        <p14:creationId xmlns:p14="http://schemas.microsoft.com/office/powerpoint/2010/main" val="2497783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17" name="TextBox 27">
            <a:extLst>
              <a:ext uri="{FF2B5EF4-FFF2-40B4-BE49-F238E27FC236}">
                <a16:creationId xmlns:a16="http://schemas.microsoft.com/office/drawing/2014/main" id="{B28E29FF-87BE-45A8-882B-B961681B3697}"/>
              </a:ext>
            </a:extLst>
          </p:cNvPr>
          <p:cNvSpPr txBox="1"/>
          <p:nvPr/>
        </p:nvSpPr>
        <p:spPr>
          <a:xfrm>
            <a:off x="2022541" y="2852057"/>
            <a:ext cx="8167326" cy="2352952"/>
          </a:xfrm>
          <a:prstGeom prst="rect">
            <a:avLst/>
          </a:prstGeom>
          <a:noFill/>
        </p:spPr>
        <p:txBody>
          <a:bodyPr wrap="square" rtlCol="0">
            <a:spAutoFit/>
          </a:bodyPr>
          <a:lstStyle/>
          <a:p>
            <a:pPr lvl="1">
              <a:lnSpc>
                <a:spcPct val="150000"/>
              </a:lnSpc>
            </a:pPr>
            <a:r>
              <a:rPr lang="tr-TR" sz="2000" dirty="0"/>
              <a:t>Sınav esnasında rahatsızlığı veya lavabo ihtiyacı nedeniyle dışarı çıkması zorunlu öğrencilerin yedek öğretmen nezaretinde olması sağlanacaktır.</a:t>
            </a:r>
          </a:p>
          <a:p>
            <a:pPr lvl="1">
              <a:lnSpc>
                <a:spcPct val="150000"/>
              </a:lnSpc>
            </a:pPr>
            <a:endParaRPr lang="tr-TR" sz="2000" dirty="0"/>
          </a:p>
          <a:p>
            <a:pPr lvl="1">
              <a:lnSpc>
                <a:spcPct val="150000"/>
              </a:lnSpc>
            </a:pPr>
            <a:r>
              <a:rPr lang="tr-TR" sz="2000" dirty="0"/>
              <a:t>Okul içinde ve okul dışında öğrencilerin motivasyonlarını etkileyecek olumsuzluklar ivedi olarak giderilecektir.</a:t>
            </a:r>
          </a:p>
        </p:txBody>
      </p:sp>
      <p:pic>
        <p:nvPicPr>
          <p:cNvPr id="3" name="Grafik 2" descr="Göz">
            <a:extLst>
              <a:ext uri="{FF2B5EF4-FFF2-40B4-BE49-F238E27FC236}">
                <a16:creationId xmlns:a16="http://schemas.microsoft.com/office/drawing/2014/main" id="{6961259D-34C8-4C90-AF4B-B9BD5A283F4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9394" y="2852057"/>
            <a:ext cx="914400" cy="914400"/>
          </a:xfrm>
          <a:prstGeom prst="rect">
            <a:avLst/>
          </a:prstGeom>
        </p:spPr>
      </p:pic>
      <p:pic>
        <p:nvPicPr>
          <p:cNvPr id="7" name="Grafik 6" descr="Hedef">
            <a:extLst>
              <a:ext uri="{FF2B5EF4-FFF2-40B4-BE49-F238E27FC236}">
                <a16:creationId xmlns:a16="http://schemas.microsoft.com/office/drawing/2014/main" id="{68119C0D-5E74-4510-A88B-6082619360C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4802" y="4290609"/>
            <a:ext cx="914400" cy="914400"/>
          </a:xfrm>
          <a:prstGeom prst="rect">
            <a:avLst/>
          </a:prstGeom>
        </p:spPr>
      </p:pic>
    </p:spTree>
    <p:extLst>
      <p:ext uri="{BB962C8B-B14F-4D97-AF65-F5344CB8AC3E}">
        <p14:creationId xmlns:p14="http://schemas.microsoft.com/office/powerpoint/2010/main" val="6126166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29" name="TextBox 25">
            <a:extLst>
              <a:ext uri="{FF2B5EF4-FFF2-40B4-BE49-F238E27FC236}">
                <a16:creationId xmlns:a16="http://schemas.microsoft.com/office/drawing/2014/main" id="{AFE0ADF0-60ED-427C-8750-80ACC702B290}"/>
              </a:ext>
            </a:extLst>
          </p:cNvPr>
          <p:cNvSpPr txBox="1"/>
          <p:nvPr/>
        </p:nvSpPr>
        <p:spPr>
          <a:xfrm>
            <a:off x="4000533" y="1389751"/>
            <a:ext cx="4026886" cy="338554"/>
          </a:xfrm>
          <a:prstGeom prst="rect">
            <a:avLst/>
          </a:prstGeom>
          <a:noFill/>
        </p:spPr>
        <p:txBody>
          <a:bodyPr wrap="square" rtlCol="0">
            <a:spAutoFit/>
          </a:bodyPr>
          <a:lstStyle/>
          <a:p>
            <a:pPr algn="just">
              <a:defRPr/>
            </a:pPr>
            <a:r>
              <a:rPr lang="tr-TR" sz="1600" dirty="0">
                <a:solidFill>
                  <a:srgbClr val="FFFFFF"/>
                </a:solidFill>
                <a:latin typeface="Open Sans" panose="020B0606030504020204" pitchFamily="34" charset="0"/>
              </a:rPr>
              <a:t>Öğrencilerin Uygulamaya Kabulü</a:t>
            </a:r>
            <a:endParaRPr lang="en-GB" sz="16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6" name="TextBox 27">
            <a:extLst>
              <a:ext uri="{FF2B5EF4-FFF2-40B4-BE49-F238E27FC236}">
                <a16:creationId xmlns:a16="http://schemas.microsoft.com/office/drawing/2014/main" id="{B28E29FF-87BE-45A8-882B-B961681B3697}"/>
              </a:ext>
            </a:extLst>
          </p:cNvPr>
          <p:cNvSpPr txBox="1"/>
          <p:nvPr/>
        </p:nvSpPr>
        <p:spPr>
          <a:xfrm>
            <a:off x="2489892" y="2663426"/>
            <a:ext cx="8112794" cy="1697068"/>
          </a:xfrm>
          <a:prstGeom prst="rect">
            <a:avLst/>
          </a:prstGeom>
          <a:noFill/>
        </p:spPr>
        <p:txBody>
          <a:bodyPr wrap="square" rtlCol="0">
            <a:spAutoFit/>
          </a:bodyPr>
          <a:lstStyle/>
          <a:p>
            <a:pPr>
              <a:lnSpc>
                <a:spcPct val="150000"/>
              </a:lnSpc>
            </a:pPr>
            <a:r>
              <a:rPr lang="tr-TR" sz="2400" dirty="0"/>
              <a:t>Kazanım Değerlendirme Uygulamasının başlama saatinin </a:t>
            </a:r>
            <a:r>
              <a:rPr lang="tr-TR" sz="2400" u="sng" dirty="0"/>
              <a:t>15 dakika sonrasına kadar gelen öğrenciler salona alınacak ancak ek süre verilmeyecektir.</a:t>
            </a:r>
            <a:endParaRPr lang="tr-TR" sz="2400" dirty="0"/>
          </a:p>
        </p:txBody>
      </p:sp>
      <p:pic>
        <p:nvPicPr>
          <p:cNvPr id="4" name="Grafik 3" descr="Kum saati">
            <a:extLst>
              <a:ext uri="{FF2B5EF4-FFF2-40B4-BE49-F238E27FC236}">
                <a16:creationId xmlns:a16="http://schemas.microsoft.com/office/drawing/2014/main" id="{D2B58C8C-52A9-499E-84CF-81179E8A0C2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0600" y="2913797"/>
            <a:ext cx="914400" cy="914400"/>
          </a:xfrm>
          <a:prstGeom prst="rect">
            <a:avLst/>
          </a:prstGeom>
        </p:spPr>
      </p:pic>
    </p:spTree>
    <p:extLst>
      <p:ext uri="{BB962C8B-B14F-4D97-AF65-F5344CB8AC3E}">
        <p14:creationId xmlns:p14="http://schemas.microsoft.com/office/powerpoint/2010/main" val="993177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29" name="TextBox 25">
            <a:extLst>
              <a:ext uri="{FF2B5EF4-FFF2-40B4-BE49-F238E27FC236}">
                <a16:creationId xmlns:a16="http://schemas.microsoft.com/office/drawing/2014/main" id="{AFE0ADF0-60ED-427C-8750-80ACC702B290}"/>
              </a:ext>
            </a:extLst>
          </p:cNvPr>
          <p:cNvSpPr txBox="1"/>
          <p:nvPr/>
        </p:nvSpPr>
        <p:spPr>
          <a:xfrm>
            <a:off x="3830411" y="1389751"/>
            <a:ext cx="5260425" cy="338554"/>
          </a:xfrm>
          <a:prstGeom prst="rect">
            <a:avLst/>
          </a:prstGeom>
          <a:noFill/>
        </p:spPr>
        <p:txBody>
          <a:bodyPr wrap="square" rtlCol="0">
            <a:spAutoFit/>
          </a:bodyPr>
          <a:lstStyle/>
          <a:p>
            <a:pPr algn="just">
              <a:defRPr/>
            </a:pPr>
            <a:r>
              <a:rPr lang="tr-TR" sz="1600" dirty="0">
                <a:solidFill>
                  <a:srgbClr val="FFFFFF"/>
                </a:solidFill>
                <a:latin typeface="Open Sans" panose="020B0606030504020204" pitchFamily="34" charset="0"/>
              </a:rPr>
              <a:t>Sınav Evraklarının Sınav Poşetine Konulması</a:t>
            </a:r>
            <a:endParaRPr lang="en-GB" sz="16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6" name="TextBox 27">
            <a:extLst>
              <a:ext uri="{FF2B5EF4-FFF2-40B4-BE49-F238E27FC236}">
                <a16:creationId xmlns:a16="http://schemas.microsoft.com/office/drawing/2014/main" id="{B28E29FF-87BE-45A8-882B-B961681B3697}"/>
              </a:ext>
            </a:extLst>
          </p:cNvPr>
          <p:cNvSpPr txBox="1"/>
          <p:nvPr/>
        </p:nvSpPr>
        <p:spPr>
          <a:xfrm>
            <a:off x="1905002" y="1912717"/>
            <a:ext cx="9684994" cy="4708981"/>
          </a:xfrm>
          <a:prstGeom prst="rect">
            <a:avLst/>
          </a:prstGeom>
          <a:noFill/>
        </p:spPr>
        <p:txBody>
          <a:bodyPr wrap="square" rtlCol="0">
            <a:spAutoFit/>
          </a:bodyPr>
          <a:lstStyle/>
          <a:p>
            <a:pPr lvl="1">
              <a:lnSpc>
                <a:spcPct val="150000"/>
              </a:lnSpc>
            </a:pPr>
            <a:r>
              <a:rPr lang="tr-TR" sz="2000" dirty="0"/>
              <a:t>Sınav güvenlik poşeti çift bantlıdır. Dönüş poşeti olarak aynı poşet kullanılacaktır. Cevap kağıtlarının konulduğu poşetler dönüş poşeti olarak kullanılacaktır. </a:t>
            </a:r>
            <a:r>
              <a:rPr lang="tr-TR" sz="2000" b="1" u="sng" dirty="0">
                <a:solidFill>
                  <a:srgbClr val="C00000"/>
                </a:solidFill>
              </a:rPr>
              <a:t>Uygulama sonunda, kitapçıklar dâhil tüm sınav evrakları toplanarak kitapçıklar okulda muhafaza edilecektir. Kitapçıklar, öğrencilere sınavdan en erken bir gün sonra dağıtılacaktır. </a:t>
            </a:r>
          </a:p>
          <a:p>
            <a:pPr lvl="1">
              <a:lnSpc>
                <a:spcPct val="150000"/>
              </a:lnSpc>
            </a:pPr>
            <a:r>
              <a:rPr lang="tr-TR" sz="2000" b="1" u="sng" dirty="0">
                <a:solidFill>
                  <a:srgbClr val="C00000"/>
                </a:solidFill>
                <a:effectLst>
                  <a:outerShdw blurRad="38100" dist="38100" dir="2700000" algn="tl">
                    <a:srgbClr val="000000">
                      <a:alpha val="43137"/>
                    </a:srgbClr>
                  </a:outerShdw>
                </a:effectLst>
              </a:rPr>
              <a:t> </a:t>
            </a:r>
            <a:r>
              <a:rPr lang="tr-TR" sz="2000" u="sng" dirty="0"/>
              <a:t>Kitapçıkların üzerine mutlaka isim ve sınıf yazdırılmalıdır.</a:t>
            </a:r>
          </a:p>
          <a:p>
            <a:pPr lvl="1">
              <a:lnSpc>
                <a:spcPct val="150000"/>
              </a:lnSpc>
            </a:pPr>
            <a:r>
              <a:rPr lang="tr-TR" sz="2000" dirty="0"/>
              <a:t>Öğrenci sayısı ile soru kitapçıklarının ve cevap kâğıtlarının sayısı karşılaştırılacak ve cevap kağıtları </a:t>
            </a:r>
            <a:r>
              <a:rPr lang="tr-TR" sz="2000" b="1" u="sng" dirty="0"/>
              <a:t>sıralı</a:t>
            </a:r>
            <a:r>
              <a:rPr lang="tr-TR" sz="2000" dirty="0"/>
              <a:t> halde olacaktır.</a:t>
            </a:r>
          </a:p>
          <a:p>
            <a:pPr lvl="1">
              <a:lnSpc>
                <a:spcPct val="150000"/>
              </a:lnSpc>
            </a:pPr>
            <a:r>
              <a:rPr lang="tr-TR" sz="2000" dirty="0"/>
              <a:t>Salon öğrenci yoklama listeleri, cevap kâğıtları ve varsa tutanaklar sınav poşetine konularak kapatılıp salonda görevli öğretmenler tarafından imza karşılığında okul koordinatörüne teslim edilecektir.</a:t>
            </a:r>
          </a:p>
        </p:txBody>
      </p:sp>
      <p:sp>
        <p:nvSpPr>
          <p:cNvPr id="28" name="TextBox 27">
            <a:extLst>
              <a:ext uri="{FF2B5EF4-FFF2-40B4-BE49-F238E27FC236}">
                <a16:creationId xmlns:a16="http://schemas.microsoft.com/office/drawing/2014/main" id="{B28E29FF-87BE-45A8-882B-B961681B3697}"/>
              </a:ext>
            </a:extLst>
          </p:cNvPr>
          <p:cNvSpPr txBox="1"/>
          <p:nvPr/>
        </p:nvSpPr>
        <p:spPr>
          <a:xfrm>
            <a:off x="162468" y="1962604"/>
            <a:ext cx="1962597" cy="506292"/>
          </a:xfrm>
          <a:prstGeom prst="rect">
            <a:avLst/>
          </a:prstGeom>
          <a:noFill/>
        </p:spPr>
        <p:txBody>
          <a:bodyPr wrap="square" rtlCol="0">
            <a:spAutoFit/>
          </a:bodyPr>
          <a:lstStyle/>
          <a:p>
            <a:pPr lvl="1">
              <a:lnSpc>
                <a:spcPct val="150000"/>
              </a:lnSpc>
            </a:pPr>
            <a:r>
              <a:rPr lang="tr-TR" sz="2000" dirty="0"/>
              <a:t>Sınav Poşeti</a:t>
            </a:r>
          </a:p>
        </p:txBody>
      </p:sp>
    </p:spTree>
    <p:extLst>
      <p:ext uri="{BB962C8B-B14F-4D97-AF65-F5344CB8AC3E}">
        <p14:creationId xmlns:p14="http://schemas.microsoft.com/office/powerpoint/2010/main" val="2397692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29" name="TextBox 25">
            <a:extLst>
              <a:ext uri="{FF2B5EF4-FFF2-40B4-BE49-F238E27FC236}">
                <a16:creationId xmlns:a16="http://schemas.microsoft.com/office/drawing/2014/main" id="{AFE0ADF0-60ED-427C-8750-80ACC702B290}"/>
              </a:ext>
            </a:extLst>
          </p:cNvPr>
          <p:cNvSpPr txBox="1"/>
          <p:nvPr/>
        </p:nvSpPr>
        <p:spPr>
          <a:xfrm>
            <a:off x="3830411" y="1389751"/>
            <a:ext cx="5260425" cy="338554"/>
          </a:xfrm>
          <a:prstGeom prst="rect">
            <a:avLst/>
          </a:prstGeom>
          <a:noFill/>
        </p:spPr>
        <p:txBody>
          <a:bodyPr wrap="square" rtlCol="0">
            <a:spAutoFit/>
          </a:bodyPr>
          <a:lstStyle/>
          <a:p>
            <a:pPr algn="just">
              <a:defRPr/>
            </a:pPr>
            <a:r>
              <a:rPr lang="tr-TR" sz="1600" dirty="0">
                <a:solidFill>
                  <a:srgbClr val="FFFFFF"/>
                </a:solidFill>
                <a:latin typeface="Open Sans" panose="020B0606030504020204" pitchFamily="34" charset="0"/>
              </a:rPr>
              <a:t>Uygulama Evraklarının Örnekleri</a:t>
            </a:r>
            <a:endParaRPr lang="en-GB" sz="1600"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6" name="TextBox 27">
            <a:extLst>
              <a:ext uri="{FF2B5EF4-FFF2-40B4-BE49-F238E27FC236}">
                <a16:creationId xmlns:a16="http://schemas.microsoft.com/office/drawing/2014/main" id="{B28E29FF-87BE-45A8-882B-B961681B3697}"/>
              </a:ext>
            </a:extLst>
          </p:cNvPr>
          <p:cNvSpPr txBox="1"/>
          <p:nvPr/>
        </p:nvSpPr>
        <p:spPr>
          <a:xfrm>
            <a:off x="494102" y="1816665"/>
            <a:ext cx="8412126" cy="506292"/>
          </a:xfrm>
          <a:prstGeom prst="rect">
            <a:avLst/>
          </a:prstGeom>
          <a:noFill/>
        </p:spPr>
        <p:txBody>
          <a:bodyPr wrap="square" rtlCol="0">
            <a:spAutoFit/>
          </a:bodyPr>
          <a:lstStyle/>
          <a:p>
            <a:pPr lvl="1">
              <a:lnSpc>
                <a:spcPct val="150000"/>
              </a:lnSpc>
            </a:pPr>
            <a:r>
              <a:rPr lang="tr-TR" sz="2000" dirty="0"/>
              <a:t>Salon Yoklama Listeleri</a:t>
            </a:r>
          </a:p>
        </p:txBody>
      </p:sp>
      <p:pic>
        <p:nvPicPr>
          <p:cNvPr id="2" name="Resim 1"/>
          <p:cNvPicPr>
            <a:picLocks noChangeAspect="1"/>
          </p:cNvPicPr>
          <p:nvPr/>
        </p:nvPicPr>
        <p:blipFill rotWithShape="1">
          <a:blip r:embed="rId5"/>
          <a:srcRect l="3542" t="19074" r="63542" b="7593"/>
          <a:stretch/>
        </p:blipFill>
        <p:spPr>
          <a:xfrm>
            <a:off x="562084" y="2358951"/>
            <a:ext cx="3281391" cy="4112122"/>
          </a:xfrm>
          <a:prstGeom prst="rect">
            <a:avLst/>
          </a:prstGeom>
          <a:ln>
            <a:noFill/>
          </a:ln>
          <a:effectLst>
            <a:outerShdw blurRad="292100" dist="139700" dir="2700000" algn="tl" rotWithShape="0">
              <a:srgbClr val="333333">
                <a:alpha val="65000"/>
              </a:srgbClr>
            </a:outerShdw>
          </a:effectLst>
        </p:spPr>
      </p:pic>
      <p:sp>
        <p:nvSpPr>
          <p:cNvPr id="12" name="TextBox 27">
            <a:extLst>
              <a:ext uri="{FF2B5EF4-FFF2-40B4-BE49-F238E27FC236}">
                <a16:creationId xmlns:a16="http://schemas.microsoft.com/office/drawing/2014/main" id="{B28E29FF-87BE-45A8-882B-B961681B3697}"/>
              </a:ext>
            </a:extLst>
          </p:cNvPr>
          <p:cNvSpPr txBox="1"/>
          <p:nvPr/>
        </p:nvSpPr>
        <p:spPr>
          <a:xfrm>
            <a:off x="3740979" y="1826476"/>
            <a:ext cx="4401535" cy="553998"/>
          </a:xfrm>
          <a:prstGeom prst="rect">
            <a:avLst/>
          </a:prstGeom>
          <a:noFill/>
        </p:spPr>
        <p:txBody>
          <a:bodyPr wrap="square" rtlCol="0">
            <a:spAutoFit/>
          </a:bodyPr>
          <a:lstStyle/>
          <a:p>
            <a:pPr lvl="1">
              <a:lnSpc>
                <a:spcPct val="150000"/>
              </a:lnSpc>
            </a:pPr>
            <a:r>
              <a:rPr lang="tr-TR" sz="2000" dirty="0"/>
              <a:t>Öğrenci adına kodlanmış optik form</a:t>
            </a:r>
          </a:p>
        </p:txBody>
      </p:sp>
      <p:pic>
        <p:nvPicPr>
          <p:cNvPr id="5" name="Resim 4"/>
          <p:cNvPicPr>
            <a:picLocks noChangeAspect="1"/>
          </p:cNvPicPr>
          <p:nvPr/>
        </p:nvPicPr>
        <p:blipFill rotWithShape="1">
          <a:blip r:embed="rId6"/>
          <a:srcRect l="31579" t="11832" r="35088" b="3801"/>
          <a:stretch/>
        </p:blipFill>
        <p:spPr>
          <a:xfrm>
            <a:off x="8492320" y="2346558"/>
            <a:ext cx="2897071" cy="4124515"/>
          </a:xfrm>
          <a:prstGeom prst="rect">
            <a:avLst/>
          </a:prstGeom>
          <a:ln>
            <a:noFill/>
          </a:ln>
          <a:effectLst>
            <a:outerShdw blurRad="292100" dist="139700" dir="2700000" algn="tl" rotWithShape="0">
              <a:srgbClr val="333333">
                <a:alpha val="65000"/>
              </a:srgbClr>
            </a:outerShdw>
          </a:effectLst>
        </p:spPr>
      </p:pic>
      <p:sp>
        <p:nvSpPr>
          <p:cNvPr id="20" name="TextBox 27">
            <a:extLst>
              <a:ext uri="{FF2B5EF4-FFF2-40B4-BE49-F238E27FC236}">
                <a16:creationId xmlns:a16="http://schemas.microsoft.com/office/drawing/2014/main" id="{B28E29FF-87BE-45A8-882B-B961681B3697}"/>
              </a:ext>
            </a:extLst>
          </p:cNvPr>
          <p:cNvSpPr txBox="1"/>
          <p:nvPr/>
        </p:nvSpPr>
        <p:spPr>
          <a:xfrm>
            <a:off x="8647954" y="1816665"/>
            <a:ext cx="4401535" cy="506292"/>
          </a:xfrm>
          <a:prstGeom prst="rect">
            <a:avLst/>
          </a:prstGeom>
          <a:noFill/>
        </p:spPr>
        <p:txBody>
          <a:bodyPr wrap="square" rtlCol="0">
            <a:spAutoFit/>
          </a:bodyPr>
          <a:lstStyle/>
          <a:p>
            <a:pPr lvl="1">
              <a:lnSpc>
                <a:spcPct val="150000"/>
              </a:lnSpc>
            </a:pPr>
            <a:r>
              <a:rPr lang="tr-TR" sz="2000" dirty="0"/>
              <a:t>Sınav Kitapçığı</a:t>
            </a:r>
          </a:p>
        </p:txBody>
      </p:sp>
      <p:pic>
        <p:nvPicPr>
          <p:cNvPr id="6" name="Resim 5">
            <a:extLst>
              <a:ext uri="{FF2B5EF4-FFF2-40B4-BE49-F238E27FC236}">
                <a16:creationId xmlns:a16="http://schemas.microsoft.com/office/drawing/2014/main" id="{4F12EBB8-FEEB-46AF-85A6-02955455C9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5492" y="2380474"/>
            <a:ext cx="2897070" cy="4156430"/>
          </a:xfrm>
          <a:prstGeom prst="rect">
            <a:avLst/>
          </a:prstGeom>
        </p:spPr>
      </p:pic>
    </p:spTree>
    <p:extLst>
      <p:ext uri="{BB962C8B-B14F-4D97-AF65-F5344CB8AC3E}">
        <p14:creationId xmlns:p14="http://schemas.microsoft.com/office/powerpoint/2010/main" val="14684663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accent1">
                    <a:lumMod val="75000"/>
                  </a:schemeClr>
                </a:solidFill>
              </a:rPr>
              <a:t>OPTİKLERİN ÖĞRENCİ ADINA KODLANAMAMASI DURUMUNDA;</a:t>
            </a:r>
          </a:p>
        </p:txBody>
      </p:sp>
      <p:sp>
        <p:nvSpPr>
          <p:cNvPr id="3" name="İçerik Yer Tutucusu 2"/>
          <p:cNvSpPr>
            <a:spLocks noGrp="1"/>
          </p:cNvSpPr>
          <p:nvPr>
            <p:ph idx="1"/>
          </p:nvPr>
        </p:nvSpPr>
        <p:spPr/>
        <p:txBody>
          <a:bodyPr/>
          <a:lstStyle/>
          <a:p>
            <a:r>
              <a:rPr lang="tr-TR" dirty="0"/>
              <a:t>Sınav evrakı poşetinden (optiklerin bulunduğu poşet) öğrenci </a:t>
            </a:r>
            <a:r>
              <a:rPr lang="tr-TR" dirty="0" err="1"/>
              <a:t>opaq</a:t>
            </a:r>
            <a:r>
              <a:rPr lang="tr-TR" dirty="0"/>
              <a:t> kodları A4 kağıdına basılmış bir şekilde çıkacaktır. Bu kodlar öğrenci adına hazırlanmış olacaktır. Her öğrencinin </a:t>
            </a:r>
            <a:r>
              <a:rPr lang="tr-TR" dirty="0" err="1"/>
              <a:t>opaq</a:t>
            </a:r>
            <a:r>
              <a:rPr lang="tr-TR" dirty="0"/>
              <a:t> kodunun bulunduğu kısım kesilerek öğrencilere verilecek ve ilgili alanların öğrencilerce doldurulması gerekecektir. Bu konuda salon görevlilerinin kodlamaların sağlıklı bir şekilde yapılabilmesi konusunda bilgilendirilmesi önemlidir.</a:t>
            </a:r>
          </a:p>
        </p:txBody>
      </p:sp>
    </p:spTree>
    <p:extLst>
      <p:ext uri="{BB962C8B-B14F-4D97-AF65-F5344CB8AC3E}">
        <p14:creationId xmlns:p14="http://schemas.microsoft.com/office/powerpoint/2010/main" val="1207703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accent1">
                    <a:lumMod val="75000"/>
                  </a:schemeClr>
                </a:solidFill>
              </a:rPr>
              <a:t>İLETİŞİM İÇİN</a:t>
            </a:r>
          </a:p>
        </p:txBody>
      </p:sp>
      <p:sp>
        <p:nvSpPr>
          <p:cNvPr id="3" name="İçerik Yer Tutucusu 2"/>
          <p:cNvSpPr>
            <a:spLocks noGrp="1"/>
          </p:cNvSpPr>
          <p:nvPr>
            <p:ph idx="1"/>
          </p:nvPr>
        </p:nvSpPr>
        <p:spPr/>
        <p:txBody>
          <a:bodyPr>
            <a:normAutofit/>
          </a:bodyPr>
          <a:lstStyle/>
          <a:p>
            <a:r>
              <a:rPr lang="tr-TR" sz="4400" b="1" dirty="0"/>
              <a:t>TEKİRDAĞ ÖDM          0 282 261 21 20 / 139</a:t>
            </a:r>
          </a:p>
          <a:p>
            <a:pPr marL="0" indent="0">
              <a:buNone/>
            </a:pPr>
            <a:endParaRPr lang="tr-TR" sz="4400" b="1" dirty="0"/>
          </a:p>
          <a:p>
            <a:pPr marL="0" indent="0">
              <a:buNone/>
            </a:pPr>
            <a:r>
              <a:rPr lang="tr-TR" sz="4400" b="1" dirty="0"/>
              <a:t> </a:t>
            </a:r>
          </a:p>
          <a:p>
            <a:r>
              <a:rPr lang="tr-TR" sz="4400" b="1" dirty="0"/>
              <a:t>BETÜL KABASAKAL            0 507 767 78 32</a:t>
            </a:r>
          </a:p>
          <a:p>
            <a:pPr marL="0" indent="0">
              <a:buNone/>
            </a:pPr>
            <a:r>
              <a:rPr lang="tr-TR" sz="4400" b="1" dirty="0"/>
              <a:t>( ÖDM EKİP SORUMLUSU)      </a:t>
            </a:r>
            <a:endParaRPr lang="tr-TR" sz="4400" dirty="0"/>
          </a:p>
        </p:txBody>
      </p:sp>
    </p:spTree>
    <p:extLst>
      <p:ext uri="{BB962C8B-B14F-4D97-AF65-F5344CB8AC3E}">
        <p14:creationId xmlns:p14="http://schemas.microsoft.com/office/powerpoint/2010/main" val="148778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8"/>
          <p:cNvPicPr>
            <a:picLocks noChangeAspect="1"/>
          </p:cNvPicPr>
          <p:nvPr/>
        </p:nvPicPr>
        <p:blipFill>
          <a:blip r:embed="rId2"/>
          <a:stretch>
            <a:fillRect/>
          </a:stretch>
        </p:blipFill>
        <p:spPr>
          <a:xfrm>
            <a:off x="162468" y="149289"/>
            <a:ext cx="8807359" cy="1069797"/>
          </a:xfrm>
          <a:prstGeom prst="rect">
            <a:avLst/>
          </a:prstGeom>
        </p:spPr>
      </p:pic>
      <p:pic>
        <p:nvPicPr>
          <p:cNvPr id="11" name="Resim 10"/>
          <p:cNvPicPr>
            <a:picLocks noChangeAspect="1"/>
          </p:cNvPicPr>
          <p:nvPr/>
        </p:nvPicPr>
        <p:blipFill>
          <a:blip r:embed="rId3"/>
          <a:stretch>
            <a:fillRect/>
          </a:stretch>
        </p:blipFill>
        <p:spPr>
          <a:xfrm>
            <a:off x="7947042" y="149289"/>
            <a:ext cx="4102899" cy="1069797"/>
          </a:xfrm>
          <a:prstGeom prst="rect">
            <a:avLst/>
          </a:prstGeom>
        </p:spPr>
      </p:pic>
      <p:pic>
        <p:nvPicPr>
          <p:cNvPr id="13" name="Resim 12"/>
          <p:cNvPicPr>
            <a:picLocks noChangeAspect="1"/>
          </p:cNvPicPr>
          <p:nvPr/>
        </p:nvPicPr>
        <p:blipFill>
          <a:blip r:embed="rId4"/>
          <a:stretch>
            <a:fillRect/>
          </a:stretch>
        </p:blipFill>
        <p:spPr>
          <a:xfrm>
            <a:off x="162468" y="1351132"/>
            <a:ext cx="11887472" cy="429539"/>
          </a:xfrm>
          <a:prstGeom prst="rect">
            <a:avLst/>
          </a:prstGeom>
        </p:spPr>
      </p:pic>
      <p:sp>
        <p:nvSpPr>
          <p:cNvPr id="3" name="Metin kutusu 2"/>
          <p:cNvSpPr txBox="1"/>
          <p:nvPr/>
        </p:nvSpPr>
        <p:spPr>
          <a:xfrm>
            <a:off x="1956560" y="1249098"/>
            <a:ext cx="8041931" cy="506292"/>
          </a:xfrm>
          <a:prstGeom prst="rect">
            <a:avLst/>
          </a:prstGeom>
          <a:noFill/>
        </p:spPr>
        <p:txBody>
          <a:bodyPr wrap="square" rtlCol="0">
            <a:spAutoFit/>
          </a:bodyPr>
          <a:lstStyle/>
          <a:p>
            <a:pPr>
              <a:lnSpc>
                <a:spcPct val="150000"/>
              </a:lnSpc>
            </a:pPr>
            <a:r>
              <a:rPr lang="tr-TR" sz="2000" b="1" dirty="0">
                <a:solidFill>
                  <a:schemeClr val="bg1"/>
                </a:solidFill>
                <a:latin typeface="-apple-system"/>
              </a:rPr>
              <a:t>Uygulamadaki Testler, Soru Sayıları, Süreler ve Aralar</a:t>
            </a:r>
          </a:p>
        </p:txBody>
      </p:sp>
      <p:sp>
        <p:nvSpPr>
          <p:cNvPr id="8" name="Dikdörtgen 7">
            <a:extLst>
              <a:ext uri="{FF2B5EF4-FFF2-40B4-BE49-F238E27FC236}">
                <a16:creationId xmlns:a16="http://schemas.microsoft.com/office/drawing/2014/main" id="{D059A62F-128A-40CC-B128-1E1F6B2D2EC3}"/>
              </a:ext>
            </a:extLst>
          </p:cNvPr>
          <p:cNvSpPr/>
          <p:nvPr/>
        </p:nvSpPr>
        <p:spPr>
          <a:xfrm>
            <a:off x="1992940" y="1897133"/>
            <a:ext cx="2381573" cy="461665"/>
          </a:xfrm>
          <a:prstGeom prst="rect">
            <a:avLst/>
          </a:prstGeom>
        </p:spPr>
        <p:txBody>
          <a:bodyPr wrap="square">
            <a:spAutoFit/>
          </a:bodyPr>
          <a:lstStyle/>
          <a:p>
            <a:pPr lvl="0">
              <a:defRPr/>
            </a:pPr>
            <a:r>
              <a:rPr lang="tr-TR" sz="2400" dirty="0">
                <a:ln w="0"/>
                <a:solidFill>
                  <a:schemeClr val="accent1"/>
                </a:solidFill>
                <a:effectLst>
                  <a:outerShdw blurRad="38100" dist="25400" dir="5400000" algn="ctr" rotWithShape="0">
                    <a:srgbClr val="6E747A">
                      <a:alpha val="43000"/>
                    </a:srgbClr>
                  </a:outerShdw>
                </a:effectLst>
              </a:rPr>
              <a:t>7 ve 8. Sınıflar</a:t>
            </a:r>
          </a:p>
        </p:txBody>
      </p:sp>
      <p:pic>
        <p:nvPicPr>
          <p:cNvPr id="5" name="Resim 4">
            <a:extLst>
              <a:ext uri="{FF2B5EF4-FFF2-40B4-BE49-F238E27FC236}">
                <a16:creationId xmlns:a16="http://schemas.microsoft.com/office/drawing/2014/main" id="{AC21E6FC-A33C-43F6-BE1C-9B11926B0C5B}"/>
              </a:ext>
            </a:extLst>
          </p:cNvPr>
          <p:cNvPicPr>
            <a:picLocks noChangeAspect="1"/>
          </p:cNvPicPr>
          <p:nvPr/>
        </p:nvPicPr>
        <p:blipFill>
          <a:blip r:embed="rId5"/>
          <a:stretch>
            <a:fillRect/>
          </a:stretch>
        </p:blipFill>
        <p:spPr>
          <a:xfrm>
            <a:off x="1992940" y="2358798"/>
            <a:ext cx="8353425" cy="1578901"/>
          </a:xfrm>
          <a:prstGeom prst="rect">
            <a:avLst/>
          </a:prstGeom>
        </p:spPr>
      </p:pic>
      <p:sp>
        <p:nvSpPr>
          <p:cNvPr id="12" name="Dikdörtgen 11">
            <a:extLst>
              <a:ext uri="{FF2B5EF4-FFF2-40B4-BE49-F238E27FC236}">
                <a16:creationId xmlns:a16="http://schemas.microsoft.com/office/drawing/2014/main" id="{38863761-8478-4CB3-8BFD-413C3306511A}"/>
              </a:ext>
            </a:extLst>
          </p:cNvPr>
          <p:cNvSpPr/>
          <p:nvPr/>
        </p:nvSpPr>
        <p:spPr>
          <a:xfrm>
            <a:off x="1992940" y="4054161"/>
            <a:ext cx="2381573" cy="461665"/>
          </a:xfrm>
          <a:prstGeom prst="rect">
            <a:avLst/>
          </a:prstGeom>
        </p:spPr>
        <p:txBody>
          <a:bodyPr wrap="square">
            <a:spAutoFit/>
          </a:bodyPr>
          <a:lstStyle/>
          <a:p>
            <a:pPr lvl="0">
              <a:defRPr/>
            </a:pPr>
            <a:r>
              <a:rPr lang="tr-TR" sz="2400" dirty="0">
                <a:ln w="0"/>
                <a:solidFill>
                  <a:schemeClr val="accent1"/>
                </a:solidFill>
                <a:effectLst>
                  <a:outerShdw blurRad="38100" dist="25400" dir="5400000" algn="ctr" rotWithShape="0">
                    <a:srgbClr val="6E747A">
                      <a:alpha val="43000"/>
                    </a:srgbClr>
                  </a:outerShdw>
                </a:effectLst>
              </a:rPr>
              <a:t>11 ve 12. Sınıflar</a:t>
            </a:r>
          </a:p>
        </p:txBody>
      </p:sp>
      <p:pic>
        <p:nvPicPr>
          <p:cNvPr id="2" name="Resim 1">
            <a:extLst>
              <a:ext uri="{FF2B5EF4-FFF2-40B4-BE49-F238E27FC236}">
                <a16:creationId xmlns:a16="http://schemas.microsoft.com/office/drawing/2014/main" id="{4F4267F6-7D5A-41B5-A0C7-2071EB39B93A}"/>
              </a:ext>
            </a:extLst>
          </p:cNvPr>
          <p:cNvPicPr>
            <a:picLocks noChangeAspect="1"/>
          </p:cNvPicPr>
          <p:nvPr/>
        </p:nvPicPr>
        <p:blipFill>
          <a:blip r:embed="rId6"/>
          <a:stretch>
            <a:fillRect/>
          </a:stretch>
        </p:blipFill>
        <p:spPr>
          <a:xfrm>
            <a:off x="1992940" y="4515826"/>
            <a:ext cx="8353425" cy="1805259"/>
          </a:xfrm>
          <a:prstGeom prst="rect">
            <a:avLst/>
          </a:prstGeom>
        </p:spPr>
      </p:pic>
      <p:pic>
        <p:nvPicPr>
          <p:cNvPr id="9" name="Grafik 8" descr="Kitaplar">
            <a:extLst>
              <a:ext uri="{FF2B5EF4-FFF2-40B4-BE49-F238E27FC236}">
                <a16:creationId xmlns:a16="http://schemas.microsoft.com/office/drawing/2014/main" id="{250FB627-1F60-47BE-B699-5A4C961CF3B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457" y="2358798"/>
            <a:ext cx="914400" cy="914400"/>
          </a:xfrm>
          <a:prstGeom prst="rect">
            <a:avLst/>
          </a:prstGeom>
        </p:spPr>
      </p:pic>
    </p:spTree>
    <p:extLst>
      <p:ext uri="{BB962C8B-B14F-4D97-AF65-F5344CB8AC3E}">
        <p14:creationId xmlns:p14="http://schemas.microsoft.com/office/powerpoint/2010/main" val="1980534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435475"/>
          </a:xfrm>
        </p:spPr>
        <p:txBody>
          <a:bodyPr>
            <a:normAutofit/>
          </a:bodyPr>
          <a:lstStyle/>
          <a:p>
            <a:r>
              <a:rPr lang="tr-TR" sz="8000" dirty="0"/>
              <a:t>TEŞEKKÜR EDERİZ.</a:t>
            </a:r>
          </a:p>
        </p:txBody>
      </p:sp>
    </p:spTree>
    <p:extLst>
      <p:ext uri="{BB962C8B-B14F-4D97-AF65-F5344CB8AC3E}">
        <p14:creationId xmlns:p14="http://schemas.microsoft.com/office/powerpoint/2010/main" val="241732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8"/>
          <p:cNvPicPr>
            <a:picLocks noChangeAspect="1"/>
          </p:cNvPicPr>
          <p:nvPr/>
        </p:nvPicPr>
        <p:blipFill>
          <a:blip r:embed="rId2"/>
          <a:stretch>
            <a:fillRect/>
          </a:stretch>
        </p:blipFill>
        <p:spPr>
          <a:xfrm>
            <a:off x="162468" y="149289"/>
            <a:ext cx="8807359" cy="1069797"/>
          </a:xfrm>
          <a:prstGeom prst="rect">
            <a:avLst/>
          </a:prstGeom>
        </p:spPr>
      </p:pic>
      <p:pic>
        <p:nvPicPr>
          <p:cNvPr id="11" name="Resim 10"/>
          <p:cNvPicPr>
            <a:picLocks noChangeAspect="1"/>
          </p:cNvPicPr>
          <p:nvPr/>
        </p:nvPicPr>
        <p:blipFill>
          <a:blip r:embed="rId3"/>
          <a:stretch>
            <a:fillRect/>
          </a:stretch>
        </p:blipFill>
        <p:spPr>
          <a:xfrm>
            <a:off x="7947042" y="149289"/>
            <a:ext cx="4102899" cy="1069797"/>
          </a:xfrm>
          <a:prstGeom prst="rect">
            <a:avLst/>
          </a:prstGeom>
        </p:spPr>
      </p:pic>
      <p:pic>
        <p:nvPicPr>
          <p:cNvPr id="13" name="Resim 12"/>
          <p:cNvPicPr>
            <a:picLocks noChangeAspect="1"/>
          </p:cNvPicPr>
          <p:nvPr/>
        </p:nvPicPr>
        <p:blipFill>
          <a:blip r:embed="rId4"/>
          <a:stretch>
            <a:fillRect/>
          </a:stretch>
        </p:blipFill>
        <p:spPr>
          <a:xfrm>
            <a:off x="162468" y="1351132"/>
            <a:ext cx="11887472" cy="429539"/>
          </a:xfrm>
          <a:prstGeom prst="rect">
            <a:avLst/>
          </a:prstGeom>
        </p:spPr>
      </p:pic>
      <p:graphicFrame>
        <p:nvGraphicFramePr>
          <p:cNvPr id="2" name="Diyagram 1"/>
          <p:cNvGraphicFramePr/>
          <p:nvPr/>
        </p:nvGraphicFramePr>
        <p:xfrm>
          <a:off x="5992583" y="2175221"/>
          <a:ext cx="5426901" cy="41017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Dikdörtgen 16"/>
          <p:cNvSpPr/>
          <p:nvPr/>
        </p:nvSpPr>
        <p:spPr>
          <a:xfrm>
            <a:off x="1033859" y="1166922"/>
            <a:ext cx="9289236" cy="671851"/>
          </a:xfrm>
          <a:prstGeom prst="rect">
            <a:avLst/>
          </a:prstGeom>
        </p:spPr>
        <p:txBody>
          <a:bodyPr wrap="square">
            <a:spAutoFit/>
          </a:bodyPr>
          <a:lstStyle/>
          <a:p>
            <a:pPr>
              <a:lnSpc>
                <a:spcPct val="150000"/>
              </a:lnSpc>
            </a:pPr>
            <a:r>
              <a:rPr lang="tr-TR" sz="2800" b="1" dirty="0">
                <a:solidFill>
                  <a:schemeClr val="bg1"/>
                </a:solidFill>
                <a:latin typeface="-apple-system"/>
              </a:rPr>
              <a:t>Kazanım Değerlendirme Uygulaması;</a:t>
            </a:r>
          </a:p>
        </p:txBody>
      </p:sp>
      <p:graphicFrame>
        <p:nvGraphicFramePr>
          <p:cNvPr id="8" name="Diyagram 7"/>
          <p:cNvGraphicFramePr/>
          <p:nvPr/>
        </p:nvGraphicFramePr>
        <p:xfrm>
          <a:off x="735095" y="2175221"/>
          <a:ext cx="5019582" cy="390148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561644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30" name="TextBox 25">
            <a:extLst>
              <a:ext uri="{FF2B5EF4-FFF2-40B4-BE49-F238E27FC236}">
                <a16:creationId xmlns:a16="http://schemas.microsoft.com/office/drawing/2014/main" id="{AFE0ADF0-60ED-427C-8750-80ACC702B290}"/>
              </a:ext>
            </a:extLst>
          </p:cNvPr>
          <p:cNvSpPr txBox="1"/>
          <p:nvPr/>
        </p:nvSpPr>
        <p:spPr>
          <a:xfrm>
            <a:off x="2614381" y="1385762"/>
            <a:ext cx="4026886" cy="369332"/>
          </a:xfrm>
          <a:prstGeom prst="rect">
            <a:avLst/>
          </a:prstGeom>
          <a:noFill/>
        </p:spPr>
        <p:txBody>
          <a:bodyPr wrap="square" rtlCol="0">
            <a:spAutoFit/>
          </a:bodyPr>
          <a:lstStyle/>
          <a:p>
            <a:pPr algn="just">
              <a:defRPr/>
            </a:pPr>
            <a:r>
              <a:rPr lang="tr-TR" b="1" dirty="0">
                <a:solidFill>
                  <a:srgbClr val="FFFFFF"/>
                </a:solidFill>
                <a:latin typeface="Open Sans" panose="020B0606030504020204" pitchFamily="34" charset="0"/>
              </a:rPr>
              <a:t>Uygulama Yönergesi</a:t>
            </a:r>
            <a:endParaRPr lang="en-GB"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2" name="TextBox 25">
            <a:extLst>
              <a:ext uri="{FF2B5EF4-FFF2-40B4-BE49-F238E27FC236}">
                <a16:creationId xmlns:a16="http://schemas.microsoft.com/office/drawing/2014/main" id="{AFE0ADF0-60ED-427C-8750-80ACC702B290}"/>
              </a:ext>
            </a:extLst>
          </p:cNvPr>
          <p:cNvSpPr txBox="1"/>
          <p:nvPr/>
        </p:nvSpPr>
        <p:spPr>
          <a:xfrm>
            <a:off x="632178" y="2724378"/>
            <a:ext cx="5917997" cy="2352952"/>
          </a:xfrm>
          <a:prstGeom prst="rect">
            <a:avLst/>
          </a:prstGeom>
          <a:noFill/>
        </p:spPr>
        <p:txBody>
          <a:bodyPr wrap="square" rtlCol="0">
            <a:spAutoFit/>
          </a:bodyPr>
          <a:lstStyle/>
          <a:p>
            <a:pPr algn="just">
              <a:lnSpc>
                <a:spcPct val="150000"/>
              </a:lnSpc>
              <a:defRPr/>
            </a:pPr>
            <a:r>
              <a:rPr lang="tr-TR" sz="2000" dirty="0"/>
              <a:t>Uygulama yönergesi Millî Eğitim Bakanlığının 06.10.2021 tarihli 34021811 sayılı oluru ve Ölçme, Değerlendirme ve Sınav Hizmetleri Genel Müdürlüğünün 19.10.2021 tarihli 35011836 sayılı yazısına istinaden hazırlanmıştır.</a:t>
            </a:r>
          </a:p>
        </p:txBody>
      </p:sp>
      <p:pic>
        <p:nvPicPr>
          <p:cNvPr id="2" name="Resim 1">
            <a:extLst>
              <a:ext uri="{FF2B5EF4-FFF2-40B4-BE49-F238E27FC236}">
                <a16:creationId xmlns:a16="http://schemas.microsoft.com/office/drawing/2014/main" id="{9949709C-354C-41ED-86A2-7D63F3B2BFB1}"/>
              </a:ext>
            </a:extLst>
          </p:cNvPr>
          <p:cNvPicPr>
            <a:picLocks noChangeAspect="1"/>
          </p:cNvPicPr>
          <p:nvPr/>
        </p:nvPicPr>
        <p:blipFill>
          <a:blip r:embed="rId5"/>
          <a:stretch>
            <a:fillRect/>
          </a:stretch>
        </p:blipFill>
        <p:spPr>
          <a:xfrm>
            <a:off x="6862350" y="2724378"/>
            <a:ext cx="4990618" cy="25023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91701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12" name="TextBox 25">
            <a:extLst>
              <a:ext uri="{FF2B5EF4-FFF2-40B4-BE49-F238E27FC236}">
                <a16:creationId xmlns:a16="http://schemas.microsoft.com/office/drawing/2014/main" id="{AFE0ADF0-60ED-427C-8750-80ACC702B290}"/>
              </a:ext>
            </a:extLst>
          </p:cNvPr>
          <p:cNvSpPr txBox="1"/>
          <p:nvPr/>
        </p:nvSpPr>
        <p:spPr>
          <a:xfrm>
            <a:off x="704850" y="1414613"/>
            <a:ext cx="7905749" cy="369332"/>
          </a:xfrm>
          <a:prstGeom prst="rect">
            <a:avLst/>
          </a:prstGeom>
          <a:noFill/>
        </p:spPr>
        <p:txBody>
          <a:bodyPr wrap="square" rtlCol="0">
            <a:spAutoFit/>
          </a:bodyPr>
          <a:lstStyle/>
          <a:p>
            <a:r>
              <a:rPr lang="tr-TR" b="1" dirty="0">
                <a:solidFill>
                  <a:schemeClr val="bg1"/>
                </a:solidFill>
              </a:rPr>
              <a:t>KAZANIM DEĞERLENDİRME UYGULAMASI’NDA DİKKAT EDİLECEK HUSUSLAR </a:t>
            </a:r>
            <a:endParaRPr lang="tr-TR" dirty="0">
              <a:solidFill>
                <a:schemeClr val="bg1"/>
              </a:solidFill>
            </a:endParaRPr>
          </a:p>
        </p:txBody>
      </p:sp>
      <p:sp>
        <p:nvSpPr>
          <p:cNvPr id="17" name="TextBox 25">
            <a:extLst>
              <a:ext uri="{FF2B5EF4-FFF2-40B4-BE49-F238E27FC236}">
                <a16:creationId xmlns:a16="http://schemas.microsoft.com/office/drawing/2014/main" id="{AFE0ADF0-60ED-427C-8750-80ACC702B290}"/>
              </a:ext>
            </a:extLst>
          </p:cNvPr>
          <p:cNvSpPr txBox="1"/>
          <p:nvPr/>
        </p:nvSpPr>
        <p:spPr>
          <a:xfrm>
            <a:off x="3295435" y="2467687"/>
            <a:ext cx="8583180" cy="3416320"/>
          </a:xfrm>
          <a:prstGeom prst="rect">
            <a:avLst/>
          </a:prstGeom>
          <a:noFill/>
        </p:spPr>
        <p:txBody>
          <a:bodyPr wrap="square" rtlCol="0">
            <a:spAutoFit/>
          </a:bodyPr>
          <a:lstStyle/>
          <a:p>
            <a:pPr>
              <a:lnSpc>
                <a:spcPct val="150000"/>
              </a:lnSpc>
            </a:pPr>
            <a:r>
              <a:rPr lang="tr-TR" b="1" dirty="0"/>
              <a:t>1- </a:t>
            </a:r>
            <a:r>
              <a:rPr lang="tr-TR" dirty="0"/>
              <a:t>Kazanım Değerlendirme Uygulamasına resmî ve özel ortaokullar ile imam hatip ortaokullarının yedi ve sekizinci sınıf öğrencileri, tüm resmî ve özel liselerin on bir ve on ikinci sınıf öğrencileri katılacaktır. </a:t>
            </a:r>
          </a:p>
          <a:p>
            <a:pPr>
              <a:lnSpc>
                <a:spcPct val="150000"/>
              </a:lnSpc>
            </a:pPr>
            <a:r>
              <a:rPr lang="tr-TR" b="1" dirty="0"/>
              <a:t>2- </a:t>
            </a:r>
            <a:r>
              <a:rPr lang="tr-TR" dirty="0"/>
              <a:t>Uygulamanın tarih ve saati, resmî ve özel ortaokul ile imam hatip ortaokullarında (yedi ve sekizinci sınıflar) </a:t>
            </a:r>
            <a:r>
              <a:rPr lang="tr-TR" b="1" dirty="0"/>
              <a:t>26.10.2021</a:t>
            </a:r>
            <a:r>
              <a:rPr lang="tr-TR" dirty="0"/>
              <a:t>, </a:t>
            </a:r>
            <a:r>
              <a:rPr lang="tr-TR" b="1" dirty="0"/>
              <a:t>09.00</a:t>
            </a:r>
            <a:r>
              <a:rPr lang="tr-TR" dirty="0"/>
              <a:t>; tüm resmî ve özel liselerde (on bir ve on ikinci sınıflar) ise </a:t>
            </a:r>
            <a:r>
              <a:rPr lang="tr-TR" b="1" dirty="0"/>
              <a:t>27.10.2021</a:t>
            </a:r>
            <a:r>
              <a:rPr lang="tr-TR" dirty="0"/>
              <a:t>, </a:t>
            </a:r>
            <a:r>
              <a:rPr lang="tr-TR" b="1" dirty="0"/>
              <a:t>09.00 </a:t>
            </a:r>
            <a:r>
              <a:rPr lang="tr-TR" dirty="0"/>
              <a:t>olarak belirlenmiştir. İkili eğitim yapan okullarla ilgili, tarih değişikliği yapmamak kaydıyla, gerekli tedbirler il ve ilçe millî eğitim müdürlüklerince alınacaktır. </a:t>
            </a:r>
          </a:p>
        </p:txBody>
      </p:sp>
      <p:grpSp>
        <p:nvGrpSpPr>
          <p:cNvPr id="28" name="Grup 27">
            <a:extLst>
              <a:ext uri="{FF2B5EF4-FFF2-40B4-BE49-F238E27FC236}">
                <a16:creationId xmlns:a16="http://schemas.microsoft.com/office/drawing/2014/main" id="{1D237318-8272-45DA-8464-C59AB1249374}"/>
              </a:ext>
            </a:extLst>
          </p:cNvPr>
          <p:cNvGrpSpPr/>
          <p:nvPr/>
        </p:nvGrpSpPr>
        <p:grpSpPr>
          <a:xfrm>
            <a:off x="501935" y="2467687"/>
            <a:ext cx="2292129" cy="1460846"/>
            <a:chOff x="547092" y="3187497"/>
            <a:chExt cx="2701686" cy="1564301"/>
          </a:xfrm>
        </p:grpSpPr>
        <p:sp>
          <p:nvSpPr>
            <p:cNvPr id="29" name="Speech Bubble: Rectangle with Corners Rounded 1">
              <a:extLst>
                <a:ext uri="{FF2B5EF4-FFF2-40B4-BE49-F238E27FC236}">
                  <a16:creationId xmlns:a16="http://schemas.microsoft.com/office/drawing/2014/main" id="{52FFB959-5D09-452D-B0F6-BD92891F944E}"/>
                </a:ext>
              </a:extLst>
            </p:cNvPr>
            <p:cNvSpPr/>
            <p:nvPr/>
          </p:nvSpPr>
          <p:spPr>
            <a:xfrm rot="21115072">
              <a:off x="547092" y="3405710"/>
              <a:ext cx="938041" cy="891069"/>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Speech Bubble: Rectangle 3">
              <a:extLst>
                <a:ext uri="{FF2B5EF4-FFF2-40B4-BE49-F238E27FC236}">
                  <a16:creationId xmlns:a16="http://schemas.microsoft.com/office/drawing/2014/main" id="{2FE0B403-3DBF-426C-97F5-570A46CD162A}"/>
                </a:ext>
              </a:extLst>
            </p:cNvPr>
            <p:cNvSpPr/>
            <p:nvPr/>
          </p:nvSpPr>
          <p:spPr>
            <a:xfrm rot="659947">
              <a:off x="2336804" y="3405710"/>
              <a:ext cx="904876" cy="875716"/>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Speech Bubble: Oval 6">
              <a:extLst>
                <a:ext uri="{FF2B5EF4-FFF2-40B4-BE49-F238E27FC236}">
                  <a16:creationId xmlns:a16="http://schemas.microsoft.com/office/drawing/2014/main" id="{5A5441F3-88B4-48E5-989F-7485348B02B3}"/>
                </a:ext>
              </a:extLst>
            </p:cNvPr>
            <p:cNvSpPr/>
            <p:nvPr/>
          </p:nvSpPr>
          <p:spPr>
            <a:xfrm>
              <a:off x="1310120" y="3187497"/>
              <a:ext cx="1233283" cy="1043077"/>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2" name="Group 10">
              <a:extLst>
                <a:ext uri="{FF2B5EF4-FFF2-40B4-BE49-F238E27FC236}">
                  <a16:creationId xmlns:a16="http://schemas.microsoft.com/office/drawing/2014/main" id="{C76EB657-F4F7-47D1-ACC3-279E9715AD6F}"/>
                </a:ext>
              </a:extLst>
            </p:cNvPr>
            <p:cNvGrpSpPr/>
            <p:nvPr/>
          </p:nvGrpSpPr>
          <p:grpSpPr>
            <a:xfrm>
              <a:off x="1730315" y="3653528"/>
              <a:ext cx="530267" cy="328755"/>
              <a:chOff x="7582599" y="4457958"/>
              <a:chExt cx="347389" cy="205179"/>
            </a:xfrm>
            <a:solidFill>
              <a:srgbClr val="00B050"/>
            </a:solidFill>
          </p:grpSpPr>
          <p:sp>
            <p:nvSpPr>
              <p:cNvPr id="36" name="Rectangle: Rounded Corners 12">
                <a:extLst>
                  <a:ext uri="{FF2B5EF4-FFF2-40B4-BE49-F238E27FC236}">
                    <a16:creationId xmlns:a16="http://schemas.microsoft.com/office/drawing/2014/main" id="{7C639C8C-3D38-4A8E-8059-44A34EE929CD}"/>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ectangle: Rounded Corners 13">
                <a:extLst>
                  <a:ext uri="{FF2B5EF4-FFF2-40B4-BE49-F238E27FC236}">
                    <a16:creationId xmlns:a16="http://schemas.microsoft.com/office/drawing/2014/main" id="{6BFCF499-9428-421C-A205-DD9D8D3DB46F}"/>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3" name="TextBox 14">
              <a:extLst>
                <a:ext uri="{FF2B5EF4-FFF2-40B4-BE49-F238E27FC236}">
                  <a16:creationId xmlns:a16="http://schemas.microsoft.com/office/drawing/2014/main" id="{50C8C357-7273-4E79-A6C2-6801F337710E}"/>
                </a:ext>
              </a:extLst>
            </p:cNvPr>
            <p:cNvSpPr txBox="1"/>
            <p:nvPr/>
          </p:nvSpPr>
          <p:spPr>
            <a:xfrm rot="656027">
              <a:off x="2320529" y="3252720"/>
              <a:ext cx="92824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72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353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4" name="TextBox 15">
              <a:extLst>
                <a:ext uri="{FF2B5EF4-FFF2-40B4-BE49-F238E27FC236}">
                  <a16:creationId xmlns:a16="http://schemas.microsoft.com/office/drawing/2014/main" id="{9163F9E3-21E8-427C-BE36-D1C502501FA8}"/>
                </a:ext>
              </a:extLst>
            </p:cNvPr>
            <p:cNvSpPr txBox="1"/>
            <p:nvPr/>
          </p:nvSpPr>
          <p:spPr>
            <a:xfrm rot="21154896">
              <a:off x="560648" y="3215646"/>
              <a:ext cx="92824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5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5" name="Oval 34">
              <a:extLst>
                <a:ext uri="{FF2B5EF4-FFF2-40B4-BE49-F238E27FC236}">
                  <a16:creationId xmlns:a16="http://schemas.microsoft.com/office/drawing/2014/main" id="{7D27E0F2-3CDC-462B-829B-84BB464EC792}"/>
                </a:ext>
              </a:extLst>
            </p:cNvPr>
            <p:cNvSpPr/>
            <p:nvPr/>
          </p:nvSpPr>
          <p:spPr>
            <a:xfrm>
              <a:off x="1127777" y="4591801"/>
              <a:ext cx="1527156" cy="15999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5740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29" name="Dikdörtgen 28">
            <a:extLst>
              <a:ext uri="{FF2B5EF4-FFF2-40B4-BE49-F238E27FC236}">
                <a16:creationId xmlns:a16="http://schemas.microsoft.com/office/drawing/2014/main" id="{BC5824B4-D372-41E4-8794-91C4D6351B1F}"/>
              </a:ext>
            </a:extLst>
          </p:cNvPr>
          <p:cNvSpPr/>
          <p:nvPr/>
        </p:nvSpPr>
        <p:spPr>
          <a:xfrm>
            <a:off x="3002590" y="2354300"/>
            <a:ext cx="8660043" cy="3338735"/>
          </a:xfrm>
          <a:prstGeom prst="rect">
            <a:avLst/>
          </a:prstGeom>
        </p:spPr>
        <p:txBody>
          <a:bodyPr wrap="square">
            <a:spAutoFit/>
          </a:bodyPr>
          <a:lstStyle/>
          <a:p>
            <a:pPr>
              <a:lnSpc>
                <a:spcPct val="200000"/>
              </a:lnSpc>
            </a:pPr>
            <a:r>
              <a:rPr lang="tr-TR" b="1" dirty="0"/>
              <a:t>3- </a:t>
            </a:r>
            <a:r>
              <a:rPr lang="tr-TR" dirty="0"/>
              <a:t>Uygulama evraklarının okullara sevke hazır hâle getirilmesi hususunda il veya ilçe millî eğitim müdürlükleri sorumludur. İlçelere sevk işlemleri, il millî eğitim müdürlüklerinin destek hizmetleri bölümü tarafından uygulama tarihi dikkate alınarak gecikmeye sebep olmayacak şekilde gerçekleştirilecektir. Uygulama evraklarının il ve ilçe millî eğitim müdürlüklerinden okul yönetimlerince teslim alındığı andan, geri dönüşüne kadarki süreçte tüm evrakların güvenliğinden okul yönetimleri sorumludur. </a:t>
            </a:r>
          </a:p>
        </p:txBody>
      </p:sp>
      <p:sp>
        <p:nvSpPr>
          <p:cNvPr id="38" name="TextBox 25">
            <a:extLst>
              <a:ext uri="{FF2B5EF4-FFF2-40B4-BE49-F238E27FC236}">
                <a16:creationId xmlns:a16="http://schemas.microsoft.com/office/drawing/2014/main" id="{9CAF2BB8-4814-4276-ADDE-C2BC5D5E7F9A}"/>
              </a:ext>
            </a:extLst>
          </p:cNvPr>
          <p:cNvSpPr txBox="1"/>
          <p:nvPr/>
        </p:nvSpPr>
        <p:spPr>
          <a:xfrm>
            <a:off x="704850" y="1414613"/>
            <a:ext cx="7905749" cy="369332"/>
          </a:xfrm>
          <a:prstGeom prst="rect">
            <a:avLst/>
          </a:prstGeom>
          <a:noFill/>
        </p:spPr>
        <p:txBody>
          <a:bodyPr wrap="square" rtlCol="0">
            <a:spAutoFit/>
          </a:bodyPr>
          <a:lstStyle/>
          <a:p>
            <a:r>
              <a:rPr lang="tr-TR" b="1" dirty="0">
                <a:solidFill>
                  <a:schemeClr val="bg1"/>
                </a:solidFill>
              </a:rPr>
              <a:t>KAZANIM DEĞERLENDİRME UYGULAMASI’NDA DİKKAT EDİLECEK HUSUSLAR </a:t>
            </a:r>
            <a:endParaRPr lang="tr-TR" dirty="0">
              <a:solidFill>
                <a:schemeClr val="bg1"/>
              </a:solidFill>
            </a:endParaRPr>
          </a:p>
        </p:txBody>
      </p:sp>
      <p:grpSp>
        <p:nvGrpSpPr>
          <p:cNvPr id="18" name="Grup 17">
            <a:extLst>
              <a:ext uri="{FF2B5EF4-FFF2-40B4-BE49-F238E27FC236}">
                <a16:creationId xmlns:a16="http://schemas.microsoft.com/office/drawing/2014/main" id="{0B9297C1-F911-4894-9B31-0203C5B06AF4}"/>
              </a:ext>
            </a:extLst>
          </p:cNvPr>
          <p:cNvGrpSpPr/>
          <p:nvPr/>
        </p:nvGrpSpPr>
        <p:grpSpPr>
          <a:xfrm>
            <a:off x="501935" y="2467687"/>
            <a:ext cx="2292129" cy="1460846"/>
            <a:chOff x="547092" y="3187497"/>
            <a:chExt cx="2701686" cy="1564301"/>
          </a:xfrm>
        </p:grpSpPr>
        <p:sp>
          <p:nvSpPr>
            <p:cNvPr id="19" name="Speech Bubble: Rectangle with Corners Rounded 1">
              <a:extLst>
                <a:ext uri="{FF2B5EF4-FFF2-40B4-BE49-F238E27FC236}">
                  <a16:creationId xmlns:a16="http://schemas.microsoft.com/office/drawing/2014/main" id="{419F44B5-2260-49F8-AF91-6508E013A375}"/>
                </a:ext>
              </a:extLst>
            </p:cNvPr>
            <p:cNvSpPr/>
            <p:nvPr/>
          </p:nvSpPr>
          <p:spPr>
            <a:xfrm rot="21115072">
              <a:off x="547092" y="3405710"/>
              <a:ext cx="938041" cy="891069"/>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Speech Bubble: Rectangle 3">
              <a:extLst>
                <a:ext uri="{FF2B5EF4-FFF2-40B4-BE49-F238E27FC236}">
                  <a16:creationId xmlns:a16="http://schemas.microsoft.com/office/drawing/2014/main" id="{EAF38C34-C98C-4270-919F-1BFD564F4B9E}"/>
                </a:ext>
              </a:extLst>
            </p:cNvPr>
            <p:cNvSpPr/>
            <p:nvPr/>
          </p:nvSpPr>
          <p:spPr>
            <a:xfrm rot="659947">
              <a:off x="2336804" y="3405710"/>
              <a:ext cx="904876" cy="875716"/>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Speech Bubble: Oval 6">
              <a:extLst>
                <a:ext uri="{FF2B5EF4-FFF2-40B4-BE49-F238E27FC236}">
                  <a16:creationId xmlns:a16="http://schemas.microsoft.com/office/drawing/2014/main" id="{8D8FEE9A-1842-426B-957B-BE8BC5B63760}"/>
                </a:ext>
              </a:extLst>
            </p:cNvPr>
            <p:cNvSpPr/>
            <p:nvPr/>
          </p:nvSpPr>
          <p:spPr>
            <a:xfrm>
              <a:off x="1310120" y="3187497"/>
              <a:ext cx="1233283" cy="1043077"/>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2" name="Group 10">
              <a:extLst>
                <a:ext uri="{FF2B5EF4-FFF2-40B4-BE49-F238E27FC236}">
                  <a16:creationId xmlns:a16="http://schemas.microsoft.com/office/drawing/2014/main" id="{6B044FEF-F0E1-47E6-A867-64BB355CA8C7}"/>
                </a:ext>
              </a:extLst>
            </p:cNvPr>
            <p:cNvGrpSpPr/>
            <p:nvPr/>
          </p:nvGrpSpPr>
          <p:grpSpPr>
            <a:xfrm>
              <a:off x="1730315" y="3653528"/>
              <a:ext cx="530267" cy="328755"/>
              <a:chOff x="7582599" y="4457958"/>
              <a:chExt cx="347389" cy="205179"/>
            </a:xfrm>
            <a:solidFill>
              <a:srgbClr val="00B050"/>
            </a:solidFill>
          </p:grpSpPr>
          <p:sp>
            <p:nvSpPr>
              <p:cNvPr id="26" name="Rectangle: Rounded Corners 12">
                <a:extLst>
                  <a:ext uri="{FF2B5EF4-FFF2-40B4-BE49-F238E27FC236}">
                    <a16:creationId xmlns:a16="http://schemas.microsoft.com/office/drawing/2014/main" id="{D742EC82-431D-47D8-88ED-DC00C8DE4B05}"/>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Rounded Corners 13">
                <a:extLst>
                  <a:ext uri="{FF2B5EF4-FFF2-40B4-BE49-F238E27FC236}">
                    <a16:creationId xmlns:a16="http://schemas.microsoft.com/office/drawing/2014/main" id="{54D6C95A-DA53-4441-8D2F-104E0ED3C950}"/>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3" name="TextBox 14">
              <a:extLst>
                <a:ext uri="{FF2B5EF4-FFF2-40B4-BE49-F238E27FC236}">
                  <a16:creationId xmlns:a16="http://schemas.microsoft.com/office/drawing/2014/main" id="{D25CD566-381A-46FD-824E-FA044CAA958C}"/>
                </a:ext>
              </a:extLst>
            </p:cNvPr>
            <p:cNvSpPr txBox="1"/>
            <p:nvPr/>
          </p:nvSpPr>
          <p:spPr>
            <a:xfrm rot="656027">
              <a:off x="2320529" y="3252720"/>
              <a:ext cx="92824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72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353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15">
              <a:extLst>
                <a:ext uri="{FF2B5EF4-FFF2-40B4-BE49-F238E27FC236}">
                  <a16:creationId xmlns:a16="http://schemas.microsoft.com/office/drawing/2014/main" id="{3BB9F80A-E742-4028-9D6F-24E152057E17}"/>
                </a:ext>
              </a:extLst>
            </p:cNvPr>
            <p:cNvSpPr txBox="1"/>
            <p:nvPr/>
          </p:nvSpPr>
          <p:spPr>
            <a:xfrm rot="21154896">
              <a:off x="560648" y="3215646"/>
              <a:ext cx="92824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5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5" name="Oval 24">
              <a:extLst>
                <a:ext uri="{FF2B5EF4-FFF2-40B4-BE49-F238E27FC236}">
                  <a16:creationId xmlns:a16="http://schemas.microsoft.com/office/drawing/2014/main" id="{700810D8-8CDA-4B6D-B90E-77B9F64539D0}"/>
                </a:ext>
              </a:extLst>
            </p:cNvPr>
            <p:cNvSpPr/>
            <p:nvPr/>
          </p:nvSpPr>
          <p:spPr>
            <a:xfrm>
              <a:off x="1127777" y="4591801"/>
              <a:ext cx="1527156" cy="15999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02713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2"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17" name="TextBox 24">
            <a:extLst>
              <a:ext uri="{FF2B5EF4-FFF2-40B4-BE49-F238E27FC236}">
                <a16:creationId xmlns:a16="http://schemas.microsoft.com/office/drawing/2014/main" id="{CCF5E8D6-2132-4973-98AF-E170110635BC}"/>
              </a:ext>
            </a:extLst>
          </p:cNvPr>
          <p:cNvSpPr txBox="1"/>
          <p:nvPr/>
        </p:nvSpPr>
        <p:spPr>
          <a:xfrm>
            <a:off x="3216580" y="2533324"/>
            <a:ext cx="7445637" cy="2554545"/>
          </a:xfrm>
          <a:prstGeom prst="rect">
            <a:avLst/>
          </a:prstGeom>
          <a:noFill/>
        </p:spPr>
        <p:txBody>
          <a:bodyPr wrap="square" rtlCol="0">
            <a:spAutoFit/>
          </a:bodyPr>
          <a:lstStyle>
            <a:defPPr>
              <a:defRPr lang="en-US"/>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LnTx/>
                <a:uFillTx/>
                <a:latin typeface="Open Sans" panose="020B0606030504020204" pitchFamily="34" charset="0"/>
              </a:defRPr>
            </a:lvl1pPr>
          </a:lstStyle>
          <a:p>
            <a:pPr>
              <a:lnSpc>
                <a:spcPct val="200000"/>
              </a:lnSpc>
            </a:pPr>
            <a:r>
              <a:rPr lang="tr-TR" b="1" dirty="0">
                <a:solidFill>
                  <a:schemeClr val="tx1"/>
                </a:solidFill>
              </a:rPr>
              <a:t>4- </a:t>
            </a:r>
            <a:r>
              <a:rPr lang="tr-TR" dirty="0">
                <a:solidFill>
                  <a:schemeClr val="tx1"/>
                </a:solidFill>
              </a:rPr>
              <a:t>İl veya ilçe millî eğitim müdürlüklerince okul yönetimlerine teslim edilen evraklar, uygulama öncesine kadar açılmayacak ve salon görevlilerine ancak uygulama öncesi teslim edilecektir. </a:t>
            </a:r>
          </a:p>
          <a:p>
            <a:pPr>
              <a:lnSpc>
                <a:spcPct val="200000"/>
              </a:lnSpc>
            </a:pPr>
            <a:r>
              <a:rPr lang="tr-TR" sz="2400" b="1" dirty="0">
                <a:solidFill>
                  <a:schemeClr val="tx1"/>
                </a:solidFill>
              </a:rPr>
              <a:t>5- Uygulama evraklarının görüntülerinin herhangi bir ortamda yayımlanması kesinlikle yasaktır. </a:t>
            </a:r>
            <a:endParaRPr lang="tr-TR" sz="2400" dirty="0">
              <a:solidFill>
                <a:schemeClr val="tx1"/>
              </a:solidFill>
            </a:endParaRPr>
          </a:p>
        </p:txBody>
      </p:sp>
      <p:sp>
        <p:nvSpPr>
          <p:cNvPr id="38" name="TextBox 25">
            <a:extLst>
              <a:ext uri="{FF2B5EF4-FFF2-40B4-BE49-F238E27FC236}">
                <a16:creationId xmlns:a16="http://schemas.microsoft.com/office/drawing/2014/main" id="{FE380F71-1225-4655-9DA9-21F0B1FFACAF}"/>
              </a:ext>
            </a:extLst>
          </p:cNvPr>
          <p:cNvSpPr txBox="1"/>
          <p:nvPr/>
        </p:nvSpPr>
        <p:spPr>
          <a:xfrm>
            <a:off x="704850" y="1414613"/>
            <a:ext cx="7905749" cy="369332"/>
          </a:xfrm>
          <a:prstGeom prst="rect">
            <a:avLst/>
          </a:prstGeom>
          <a:noFill/>
        </p:spPr>
        <p:txBody>
          <a:bodyPr wrap="square" rtlCol="0">
            <a:spAutoFit/>
          </a:bodyPr>
          <a:lstStyle/>
          <a:p>
            <a:r>
              <a:rPr lang="tr-TR" b="1" dirty="0">
                <a:solidFill>
                  <a:schemeClr val="bg1"/>
                </a:solidFill>
              </a:rPr>
              <a:t>KAZANIM DEĞERLENDİRME UYGULAMASI’NDA DİKKAT EDİLECEK HUSUSLAR </a:t>
            </a:r>
            <a:endParaRPr lang="tr-TR" dirty="0">
              <a:solidFill>
                <a:schemeClr val="bg1"/>
              </a:solidFill>
            </a:endParaRPr>
          </a:p>
        </p:txBody>
      </p:sp>
      <p:grpSp>
        <p:nvGrpSpPr>
          <p:cNvPr id="18" name="Grup 17">
            <a:extLst>
              <a:ext uri="{FF2B5EF4-FFF2-40B4-BE49-F238E27FC236}">
                <a16:creationId xmlns:a16="http://schemas.microsoft.com/office/drawing/2014/main" id="{49F56E53-FA6F-4AE8-8B25-20BAE090F848}"/>
              </a:ext>
            </a:extLst>
          </p:cNvPr>
          <p:cNvGrpSpPr/>
          <p:nvPr/>
        </p:nvGrpSpPr>
        <p:grpSpPr>
          <a:xfrm>
            <a:off x="501935" y="2467687"/>
            <a:ext cx="2292129" cy="1460846"/>
            <a:chOff x="547092" y="3187497"/>
            <a:chExt cx="2701686" cy="1564301"/>
          </a:xfrm>
        </p:grpSpPr>
        <p:sp>
          <p:nvSpPr>
            <p:cNvPr id="19" name="Speech Bubble: Rectangle with Corners Rounded 1">
              <a:extLst>
                <a:ext uri="{FF2B5EF4-FFF2-40B4-BE49-F238E27FC236}">
                  <a16:creationId xmlns:a16="http://schemas.microsoft.com/office/drawing/2014/main" id="{45620515-2EF9-4418-AAB1-8682D2D32EB6}"/>
                </a:ext>
              </a:extLst>
            </p:cNvPr>
            <p:cNvSpPr/>
            <p:nvPr/>
          </p:nvSpPr>
          <p:spPr>
            <a:xfrm rot="21115072">
              <a:off x="547092" y="3405710"/>
              <a:ext cx="938041" cy="891069"/>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Speech Bubble: Rectangle 3">
              <a:extLst>
                <a:ext uri="{FF2B5EF4-FFF2-40B4-BE49-F238E27FC236}">
                  <a16:creationId xmlns:a16="http://schemas.microsoft.com/office/drawing/2014/main" id="{DD17B5A2-AD75-46EC-9D50-CE7BA7B16C9D}"/>
                </a:ext>
              </a:extLst>
            </p:cNvPr>
            <p:cNvSpPr/>
            <p:nvPr/>
          </p:nvSpPr>
          <p:spPr>
            <a:xfrm rot="659947">
              <a:off x="2336804" y="3405710"/>
              <a:ext cx="904876" cy="875716"/>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Speech Bubble: Oval 6">
              <a:extLst>
                <a:ext uri="{FF2B5EF4-FFF2-40B4-BE49-F238E27FC236}">
                  <a16:creationId xmlns:a16="http://schemas.microsoft.com/office/drawing/2014/main" id="{66711786-4C1C-431F-B32E-930E05E50229}"/>
                </a:ext>
              </a:extLst>
            </p:cNvPr>
            <p:cNvSpPr/>
            <p:nvPr/>
          </p:nvSpPr>
          <p:spPr>
            <a:xfrm>
              <a:off x="1310120" y="3187497"/>
              <a:ext cx="1233283" cy="1043077"/>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2" name="Group 10">
              <a:extLst>
                <a:ext uri="{FF2B5EF4-FFF2-40B4-BE49-F238E27FC236}">
                  <a16:creationId xmlns:a16="http://schemas.microsoft.com/office/drawing/2014/main" id="{D642EA1D-CA65-4979-8EBB-EF2D97CD60AF}"/>
                </a:ext>
              </a:extLst>
            </p:cNvPr>
            <p:cNvGrpSpPr/>
            <p:nvPr/>
          </p:nvGrpSpPr>
          <p:grpSpPr>
            <a:xfrm>
              <a:off x="1730315" y="3653528"/>
              <a:ext cx="530267" cy="328755"/>
              <a:chOff x="7582599" y="4457958"/>
              <a:chExt cx="347389" cy="205179"/>
            </a:xfrm>
            <a:solidFill>
              <a:srgbClr val="00B050"/>
            </a:solidFill>
          </p:grpSpPr>
          <p:sp>
            <p:nvSpPr>
              <p:cNvPr id="26" name="Rectangle: Rounded Corners 12">
                <a:extLst>
                  <a:ext uri="{FF2B5EF4-FFF2-40B4-BE49-F238E27FC236}">
                    <a16:creationId xmlns:a16="http://schemas.microsoft.com/office/drawing/2014/main" id="{6544A6E9-4128-4BE7-92C9-B554DEC81D35}"/>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Rounded Corners 13">
                <a:extLst>
                  <a:ext uri="{FF2B5EF4-FFF2-40B4-BE49-F238E27FC236}">
                    <a16:creationId xmlns:a16="http://schemas.microsoft.com/office/drawing/2014/main" id="{7766F221-EA03-4F9E-951F-5E7DDF22705B}"/>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3" name="TextBox 14">
              <a:extLst>
                <a:ext uri="{FF2B5EF4-FFF2-40B4-BE49-F238E27FC236}">
                  <a16:creationId xmlns:a16="http://schemas.microsoft.com/office/drawing/2014/main" id="{D363C986-0A25-44CD-A225-A1189B36AC5C}"/>
                </a:ext>
              </a:extLst>
            </p:cNvPr>
            <p:cNvSpPr txBox="1"/>
            <p:nvPr/>
          </p:nvSpPr>
          <p:spPr>
            <a:xfrm rot="656027">
              <a:off x="2320529" y="3252720"/>
              <a:ext cx="92824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72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353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15">
              <a:extLst>
                <a:ext uri="{FF2B5EF4-FFF2-40B4-BE49-F238E27FC236}">
                  <a16:creationId xmlns:a16="http://schemas.microsoft.com/office/drawing/2014/main" id="{EEDC2189-FD37-44B0-8286-8A1665CCCDD7}"/>
                </a:ext>
              </a:extLst>
            </p:cNvPr>
            <p:cNvSpPr txBox="1"/>
            <p:nvPr/>
          </p:nvSpPr>
          <p:spPr>
            <a:xfrm rot="21154896">
              <a:off x="560648" y="3215646"/>
              <a:ext cx="92824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5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5" name="Oval 24">
              <a:extLst>
                <a:ext uri="{FF2B5EF4-FFF2-40B4-BE49-F238E27FC236}">
                  <a16:creationId xmlns:a16="http://schemas.microsoft.com/office/drawing/2014/main" id="{AA69E57F-DA39-4181-8135-8D3F39E16DC9}"/>
                </a:ext>
              </a:extLst>
            </p:cNvPr>
            <p:cNvSpPr/>
            <p:nvPr/>
          </p:nvSpPr>
          <p:spPr>
            <a:xfrm>
              <a:off x="1127777" y="4591801"/>
              <a:ext cx="1527156" cy="15999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72337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8"/>
          <p:cNvPicPr>
            <a:picLocks noChangeAspect="1"/>
          </p:cNvPicPr>
          <p:nvPr/>
        </p:nvPicPr>
        <p:blipFill>
          <a:blip r:embed="rId2"/>
          <a:stretch>
            <a:fillRect/>
          </a:stretch>
        </p:blipFill>
        <p:spPr>
          <a:xfrm>
            <a:off x="162468" y="149289"/>
            <a:ext cx="8807359" cy="1069797"/>
          </a:xfrm>
          <a:prstGeom prst="rect">
            <a:avLst/>
          </a:prstGeom>
        </p:spPr>
      </p:pic>
      <p:pic>
        <p:nvPicPr>
          <p:cNvPr id="13" name="Resim 12"/>
          <p:cNvPicPr>
            <a:picLocks noChangeAspect="1"/>
          </p:cNvPicPr>
          <p:nvPr/>
        </p:nvPicPr>
        <p:blipFill>
          <a:blip r:embed="rId3"/>
          <a:stretch>
            <a:fillRect/>
          </a:stretch>
        </p:blipFill>
        <p:spPr>
          <a:xfrm>
            <a:off x="7947041" y="149289"/>
            <a:ext cx="4102899" cy="1069797"/>
          </a:xfrm>
          <a:prstGeom prst="rect">
            <a:avLst/>
          </a:prstGeom>
        </p:spPr>
      </p:pic>
      <p:pic>
        <p:nvPicPr>
          <p:cNvPr id="14" name="Resim 13"/>
          <p:cNvPicPr>
            <a:picLocks noChangeAspect="1"/>
          </p:cNvPicPr>
          <p:nvPr/>
        </p:nvPicPr>
        <p:blipFill>
          <a:blip r:embed="rId4"/>
          <a:stretch>
            <a:fillRect/>
          </a:stretch>
        </p:blipFill>
        <p:spPr>
          <a:xfrm>
            <a:off x="162468" y="1351132"/>
            <a:ext cx="11887472" cy="429539"/>
          </a:xfrm>
          <a:prstGeom prst="rect">
            <a:avLst/>
          </a:prstGeom>
        </p:spPr>
      </p:pic>
      <p:sp>
        <p:nvSpPr>
          <p:cNvPr id="28" name="TextBox 24">
            <a:extLst>
              <a:ext uri="{FF2B5EF4-FFF2-40B4-BE49-F238E27FC236}">
                <a16:creationId xmlns:a16="http://schemas.microsoft.com/office/drawing/2014/main" id="{CCF5E8D6-2132-4973-98AF-E170110635BC}"/>
              </a:ext>
            </a:extLst>
          </p:cNvPr>
          <p:cNvSpPr txBox="1"/>
          <p:nvPr/>
        </p:nvSpPr>
        <p:spPr>
          <a:xfrm>
            <a:off x="3080802" y="2448305"/>
            <a:ext cx="8469119" cy="3046988"/>
          </a:xfrm>
          <a:prstGeom prst="rect">
            <a:avLst/>
          </a:prstGeom>
          <a:noFill/>
        </p:spPr>
        <p:txBody>
          <a:bodyPr wrap="square" rtlCol="0">
            <a:spAutoFit/>
          </a:bodyPr>
          <a:lstStyle>
            <a:defPPr>
              <a:defRPr lang="en-US"/>
            </a:defPPr>
            <a:lvl1pPr marR="0" lvl="0" indent="0" algn="just" fontAlgn="auto">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LnTx/>
                <a:uFillTx/>
                <a:latin typeface="Open Sans" panose="020B0606030504020204" pitchFamily="34" charset="0"/>
              </a:defRPr>
            </a:lvl1pPr>
          </a:lstStyle>
          <a:p>
            <a:pPr>
              <a:lnSpc>
                <a:spcPct val="200000"/>
              </a:lnSpc>
            </a:pPr>
            <a:r>
              <a:rPr lang="tr-TR" b="1" dirty="0">
                <a:solidFill>
                  <a:schemeClr val="tx1"/>
                </a:solidFill>
              </a:rPr>
              <a:t>6- </a:t>
            </a:r>
            <a:r>
              <a:rPr lang="tr-TR" dirty="0">
                <a:solidFill>
                  <a:schemeClr val="tx1"/>
                </a:solidFill>
              </a:rPr>
              <a:t>Kazanım Değerlendirme Uygulamasında resmî ve özel ortaokul ve imam hatip ortaokullarının yedi ve sekizinci sınıflarında Türkçe, matematik ve fen bilimleri derslerinden yirmi beşer soru sorulacaktır. Her ders için uygulama süresi 40 dakika olacak ve her uygulama sonunda 10 dakikalık aralar verilecektir. Uygulama, kitapçıkta yer alan derslerin kitapçıktaki sırası takip edilerek gerçekleştirilecektir. Bu süre zarfında, soru kitapçıkları ve cevap kâğıtları sınıftan dışarı çıkarılmayacak ve evrakların güvenliği ile ilgili gerekli tedbirler okul yönetimlerince alınacaktır.</a:t>
            </a:r>
          </a:p>
        </p:txBody>
      </p:sp>
      <p:sp>
        <p:nvSpPr>
          <p:cNvPr id="38" name="TextBox 25">
            <a:extLst>
              <a:ext uri="{FF2B5EF4-FFF2-40B4-BE49-F238E27FC236}">
                <a16:creationId xmlns:a16="http://schemas.microsoft.com/office/drawing/2014/main" id="{180D8F4E-3800-4F80-95CC-6182511256DF}"/>
              </a:ext>
            </a:extLst>
          </p:cNvPr>
          <p:cNvSpPr txBox="1"/>
          <p:nvPr/>
        </p:nvSpPr>
        <p:spPr>
          <a:xfrm>
            <a:off x="704850" y="1414613"/>
            <a:ext cx="7905749" cy="369332"/>
          </a:xfrm>
          <a:prstGeom prst="rect">
            <a:avLst/>
          </a:prstGeom>
          <a:noFill/>
        </p:spPr>
        <p:txBody>
          <a:bodyPr wrap="square" rtlCol="0">
            <a:spAutoFit/>
          </a:bodyPr>
          <a:lstStyle/>
          <a:p>
            <a:r>
              <a:rPr lang="tr-TR" b="1" dirty="0">
                <a:solidFill>
                  <a:schemeClr val="bg1"/>
                </a:solidFill>
              </a:rPr>
              <a:t>KAZANIM DEĞERLENDİRME UYGULAMASI’NDA DİKKAT EDİLECEK HUSUSLAR </a:t>
            </a:r>
            <a:endParaRPr lang="tr-TR" dirty="0">
              <a:solidFill>
                <a:schemeClr val="bg1"/>
              </a:solidFill>
            </a:endParaRPr>
          </a:p>
        </p:txBody>
      </p:sp>
      <p:grpSp>
        <p:nvGrpSpPr>
          <p:cNvPr id="18" name="Grup 17">
            <a:extLst>
              <a:ext uri="{FF2B5EF4-FFF2-40B4-BE49-F238E27FC236}">
                <a16:creationId xmlns:a16="http://schemas.microsoft.com/office/drawing/2014/main" id="{DC213168-748F-40AB-B77D-BE4CAA1B9428}"/>
              </a:ext>
            </a:extLst>
          </p:cNvPr>
          <p:cNvGrpSpPr/>
          <p:nvPr/>
        </p:nvGrpSpPr>
        <p:grpSpPr>
          <a:xfrm>
            <a:off x="501935" y="2467687"/>
            <a:ext cx="2292129" cy="1460846"/>
            <a:chOff x="547092" y="3187497"/>
            <a:chExt cx="2701686" cy="1564301"/>
          </a:xfrm>
        </p:grpSpPr>
        <p:sp>
          <p:nvSpPr>
            <p:cNvPr id="19" name="Speech Bubble: Rectangle with Corners Rounded 1">
              <a:extLst>
                <a:ext uri="{FF2B5EF4-FFF2-40B4-BE49-F238E27FC236}">
                  <a16:creationId xmlns:a16="http://schemas.microsoft.com/office/drawing/2014/main" id="{DED8432E-796D-4446-8C44-14FBB5E65CE3}"/>
                </a:ext>
              </a:extLst>
            </p:cNvPr>
            <p:cNvSpPr/>
            <p:nvPr/>
          </p:nvSpPr>
          <p:spPr>
            <a:xfrm rot="21115072">
              <a:off x="547092" y="3405710"/>
              <a:ext cx="938041" cy="891069"/>
            </a:xfrm>
            <a:prstGeom prst="wedgeRoundRectCallout">
              <a:avLst>
                <a:gd name="adj1" fmla="val 43999"/>
                <a:gd name="adj2" fmla="val 7581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Speech Bubble: Rectangle 3">
              <a:extLst>
                <a:ext uri="{FF2B5EF4-FFF2-40B4-BE49-F238E27FC236}">
                  <a16:creationId xmlns:a16="http://schemas.microsoft.com/office/drawing/2014/main" id="{48219B63-E60D-4CFB-8BE1-159B65CADA53}"/>
                </a:ext>
              </a:extLst>
            </p:cNvPr>
            <p:cNvSpPr/>
            <p:nvPr/>
          </p:nvSpPr>
          <p:spPr>
            <a:xfrm rot="659947">
              <a:off x="2336804" y="3405710"/>
              <a:ext cx="904876" cy="875716"/>
            </a:xfrm>
            <a:prstGeom prst="wedgeRectCallout">
              <a:avLst>
                <a:gd name="adj1" fmla="val -48738"/>
                <a:gd name="adj2" fmla="val 800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Speech Bubble: Oval 6">
              <a:extLst>
                <a:ext uri="{FF2B5EF4-FFF2-40B4-BE49-F238E27FC236}">
                  <a16:creationId xmlns:a16="http://schemas.microsoft.com/office/drawing/2014/main" id="{2FA6E315-D6D0-43AD-93ED-5E6F6B3B0ACE}"/>
                </a:ext>
              </a:extLst>
            </p:cNvPr>
            <p:cNvSpPr/>
            <p:nvPr/>
          </p:nvSpPr>
          <p:spPr>
            <a:xfrm>
              <a:off x="1310120" y="3187497"/>
              <a:ext cx="1233283" cy="1043077"/>
            </a:xfrm>
            <a:prstGeom prst="wedgeEllipseCallout">
              <a:avLst>
                <a:gd name="adj1" fmla="val -6977"/>
                <a:gd name="adj2" fmla="val 742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2" name="Group 10">
              <a:extLst>
                <a:ext uri="{FF2B5EF4-FFF2-40B4-BE49-F238E27FC236}">
                  <a16:creationId xmlns:a16="http://schemas.microsoft.com/office/drawing/2014/main" id="{6E3E0537-B949-4E41-A1B2-8C4806E60A9A}"/>
                </a:ext>
              </a:extLst>
            </p:cNvPr>
            <p:cNvGrpSpPr/>
            <p:nvPr/>
          </p:nvGrpSpPr>
          <p:grpSpPr>
            <a:xfrm>
              <a:off x="1730315" y="3653528"/>
              <a:ext cx="530267" cy="328755"/>
              <a:chOff x="7582599" y="4457958"/>
              <a:chExt cx="347389" cy="205179"/>
            </a:xfrm>
            <a:solidFill>
              <a:srgbClr val="00B050"/>
            </a:solidFill>
          </p:grpSpPr>
          <p:sp>
            <p:nvSpPr>
              <p:cNvPr id="26" name="Rectangle: Rounded Corners 12">
                <a:extLst>
                  <a:ext uri="{FF2B5EF4-FFF2-40B4-BE49-F238E27FC236}">
                    <a16:creationId xmlns:a16="http://schemas.microsoft.com/office/drawing/2014/main" id="{591882E7-F7CF-438C-ACAF-B4C80B14D478}"/>
                  </a:ext>
                </a:extLst>
              </p:cNvPr>
              <p:cNvSpPr/>
              <p:nvPr/>
            </p:nvSpPr>
            <p:spPr>
              <a:xfrm rot="2700000">
                <a:off x="7527711" y="4512846"/>
                <a:ext cx="205179" cy="95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Rounded Corners 13">
                <a:extLst>
                  <a:ext uri="{FF2B5EF4-FFF2-40B4-BE49-F238E27FC236}">
                    <a16:creationId xmlns:a16="http://schemas.microsoft.com/office/drawing/2014/main" id="{5AEF5F4A-F4E8-4F30-9C5F-F080141C427B}"/>
                  </a:ext>
                </a:extLst>
              </p:cNvPr>
              <p:cNvSpPr/>
              <p:nvPr/>
            </p:nvSpPr>
            <p:spPr>
              <a:xfrm rot="8100000">
                <a:off x="7590361" y="4465313"/>
                <a:ext cx="339627" cy="95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3" name="TextBox 14">
              <a:extLst>
                <a:ext uri="{FF2B5EF4-FFF2-40B4-BE49-F238E27FC236}">
                  <a16:creationId xmlns:a16="http://schemas.microsoft.com/office/drawing/2014/main" id="{D913DCAD-0EBC-4E4A-89FA-1E4855594D6A}"/>
                </a:ext>
              </a:extLst>
            </p:cNvPr>
            <p:cNvSpPr txBox="1"/>
            <p:nvPr/>
          </p:nvSpPr>
          <p:spPr>
            <a:xfrm rot="656027">
              <a:off x="2320529" y="3252720"/>
              <a:ext cx="92824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72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353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15">
              <a:extLst>
                <a:ext uri="{FF2B5EF4-FFF2-40B4-BE49-F238E27FC236}">
                  <a16:creationId xmlns:a16="http://schemas.microsoft.com/office/drawing/2014/main" id="{A9D5432B-7DA4-43C7-A7A1-D7891B8648D5}"/>
                </a:ext>
              </a:extLst>
            </p:cNvPr>
            <p:cNvSpPr txBox="1"/>
            <p:nvPr/>
          </p:nvSpPr>
          <p:spPr>
            <a:xfrm rot="21154896">
              <a:off x="560648" y="3215646"/>
              <a:ext cx="92824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endParaRPr kumimoji="0" lang="en-US" sz="5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5" name="Oval 24">
              <a:extLst>
                <a:ext uri="{FF2B5EF4-FFF2-40B4-BE49-F238E27FC236}">
                  <a16:creationId xmlns:a16="http://schemas.microsoft.com/office/drawing/2014/main" id="{86B82AB7-4B9F-44D4-AB0E-8CAF8124C061}"/>
                </a:ext>
              </a:extLst>
            </p:cNvPr>
            <p:cNvSpPr/>
            <p:nvPr/>
          </p:nvSpPr>
          <p:spPr>
            <a:xfrm>
              <a:off x="1127777" y="4591801"/>
              <a:ext cx="1527156" cy="15999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78295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1480</Words>
  <Application>Microsoft Macintosh PowerPoint</Application>
  <PresentationFormat>Geniş ekran</PresentationFormat>
  <Paragraphs>131</Paragraphs>
  <Slides>30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30</vt:i4>
      </vt:variant>
    </vt:vector>
  </HeadingPairs>
  <TitlesOfParts>
    <vt:vector size="37" baseType="lpstr">
      <vt:lpstr>-apple-system</vt:lpstr>
      <vt:lpstr>Arial</vt:lpstr>
      <vt:lpstr>Calibri</vt:lpstr>
      <vt:lpstr>Calibri Light</vt:lpstr>
      <vt:lpstr>Noto Sans</vt:lpstr>
      <vt:lpstr>Open Sans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OPTİKLERİN ÖĞRENCİ ADINA KODLANAMAMASI DURUMUNDA;</vt:lpstr>
      <vt:lpstr>İLETİŞİM İÇİN</vt:lpstr>
      <vt:lpstr>TEŞEKKÜR EDERİZ.</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TEKİRDAĞ ÖLÇME DEĞERLENDİRME MERKEZİ</dc:title>
  <dc:creator>BetulTURAN</dc:creator>
  <cp:lastModifiedBy>Serhat Demir</cp:lastModifiedBy>
  <cp:revision>6</cp:revision>
  <dcterms:created xsi:type="dcterms:W3CDTF">2021-10-20T16:46:15Z</dcterms:created>
  <dcterms:modified xsi:type="dcterms:W3CDTF">2021-10-21T10:12:09Z</dcterms:modified>
</cp:coreProperties>
</file>